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8"/>
  </p:notesMasterIdLst>
  <p:handoutMasterIdLst>
    <p:handoutMasterId r:id="rId39"/>
  </p:handoutMasterIdLst>
  <p:sldIdLst>
    <p:sldId id="256" r:id="rId2"/>
    <p:sldId id="286" r:id="rId3"/>
    <p:sldId id="287" r:id="rId4"/>
    <p:sldId id="270" r:id="rId5"/>
    <p:sldId id="260" r:id="rId6"/>
    <p:sldId id="273" r:id="rId7"/>
    <p:sldId id="257" r:id="rId8"/>
    <p:sldId id="281" r:id="rId9"/>
    <p:sldId id="272" r:id="rId10"/>
    <p:sldId id="261" r:id="rId11"/>
    <p:sldId id="303" r:id="rId12"/>
    <p:sldId id="259" r:id="rId13"/>
    <p:sldId id="282" r:id="rId14"/>
    <p:sldId id="283" r:id="rId15"/>
    <p:sldId id="289" r:id="rId16"/>
    <p:sldId id="280" r:id="rId17"/>
    <p:sldId id="266" r:id="rId18"/>
    <p:sldId id="275" r:id="rId19"/>
    <p:sldId id="276" r:id="rId20"/>
    <p:sldId id="297" r:id="rId21"/>
    <p:sldId id="302" r:id="rId22"/>
    <p:sldId id="277" r:id="rId23"/>
    <p:sldId id="279" r:id="rId24"/>
    <p:sldId id="268" r:id="rId25"/>
    <p:sldId id="278" r:id="rId26"/>
    <p:sldId id="306" r:id="rId27"/>
    <p:sldId id="311" r:id="rId28"/>
    <p:sldId id="313" r:id="rId29"/>
    <p:sldId id="307" r:id="rId30"/>
    <p:sldId id="314" r:id="rId31"/>
    <p:sldId id="308" r:id="rId32"/>
    <p:sldId id="310" r:id="rId33"/>
    <p:sldId id="315" r:id="rId34"/>
    <p:sldId id="298" r:id="rId35"/>
    <p:sldId id="299" r:id="rId36"/>
    <p:sldId id="301" r:id="rId37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66A"/>
    <a:srgbClr val="FD822F"/>
    <a:srgbClr val="CA5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6374" autoAdjust="0"/>
  </p:normalViewPr>
  <p:slideViewPr>
    <p:cSldViewPr>
      <p:cViewPr varScale="1">
        <p:scale>
          <a:sx n="86" d="100"/>
          <a:sy n="86" d="100"/>
        </p:scale>
        <p:origin x="90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072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02" y="1"/>
            <a:ext cx="2945072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8D4D075-5060-4CB3-8059-7A52EF67B130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630"/>
            <a:ext cx="2945072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02" y="9428630"/>
            <a:ext cx="2945072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1ED68C-C4D9-488F-9DC5-B46868F34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72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072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02" y="1"/>
            <a:ext cx="2945072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1D689C-8587-49F7-B13B-E979ACFA2FE2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9" y="4715113"/>
            <a:ext cx="5437179" cy="446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630"/>
            <a:ext cx="2945072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02" y="9428630"/>
            <a:ext cx="2945072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5ED6E1E-E1CF-489A-A9C6-64E1D3691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361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47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9A69-9E14-4C79-9544-93E6D6AD65A0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F6389-2EE1-4E4B-AC03-869573724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657600" cy="48736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267200" y="1600200"/>
            <a:ext cx="3657600" cy="236061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267200" y="4113213"/>
            <a:ext cx="3657600" cy="2360612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F5245-AF8B-41C6-B37B-0F30C7074A0F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5B208-13A2-45EF-A3BF-D4D41F664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64FF9-16D4-44E4-940A-95B371EB4FEE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2FE4-9348-4BD6-9198-EBF01EABD5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7B1A8-3B39-4A8A-941E-6F0C00D98087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45367-8D97-4AAE-9E7F-EA720F4A4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B8171DF-9ED2-434B-8A4F-01BF4100B2EB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E8D469-E719-4568-BA1D-C8E85768D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5AA55-F58F-44D2-9980-BCBFF60C81D1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B248C-3AB7-4CF9-8D38-8BDD95BFB7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45A13B-B97B-4260-BDBE-82E326C2608F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0EA08E8-A471-444C-ABC3-DEEBD7AF6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9CE3C8B-5E5C-441A-A8E6-0C638BA93761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1D8C801-EF01-4E72-9D51-153AC57EC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0024D-737A-480F-B3BB-85FC2FA2A4C4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7839-EC95-437C-B34E-ED3CADBB0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EBE89-755C-452D-B4AD-6E1742BE3D9D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A71DE-F070-4AF7-BD16-BC7250648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657600" cy="48736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267200" y="1600200"/>
            <a:ext cx="3657600" cy="48736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CFE7D-6327-4E05-BEFF-3537960BF008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50DD5-7C23-4CE7-8B22-A3E9864372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C47CD53-C877-4140-B541-6A61EBEE6BE4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1CE2054-06F1-49DC-B469-6D0AA1224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4" r:id="rId2"/>
    <p:sldLayoutId id="2147483816" r:id="rId3"/>
    <p:sldLayoutId id="2147483813" r:id="rId4"/>
    <p:sldLayoutId id="2147483817" r:id="rId5"/>
    <p:sldLayoutId id="2147483818" r:id="rId6"/>
    <p:sldLayoutId id="2147483812" r:id="rId7"/>
    <p:sldLayoutId id="2147483811" r:id="rId8"/>
    <p:sldLayoutId id="2147483810" r:id="rId9"/>
    <p:sldLayoutId id="2147483809" r:id="rId10"/>
    <p:sldLayoutId id="21474838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Gothic" pitchFamily="34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D38E27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6CEAD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CFB8B2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a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996952"/>
            <a:ext cx="7454984" cy="336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51050" y="557213"/>
            <a:ext cx="6559550" cy="1000125"/>
          </a:xfrm>
          <a:prstGeom prst="rect">
            <a:avLst/>
          </a:prstGeom>
        </p:spPr>
        <p:txBody>
          <a:bodyPr anchor="b">
            <a:normAutofit fontScale="7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500" b="1" cap="small" dirty="0">
                <a:solidFill>
                  <a:schemeClr val="tx2"/>
                </a:solidFill>
                <a:latin typeface="Furore" pitchFamily="50" charset="0"/>
                <a:ea typeface="+mj-ea"/>
                <a:cs typeface="+mj-cs"/>
              </a:rPr>
              <a:t>Акционерное общество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500" b="1" cap="small" dirty="0">
                <a:solidFill>
                  <a:schemeClr val="tx2"/>
                </a:solidFill>
                <a:latin typeface="Furore" pitchFamily="50" charset="0"/>
                <a:ea typeface="+mj-ea"/>
                <a:cs typeface="+mj-cs"/>
              </a:rPr>
              <a:t>«Уральский научно-технологический комплекс»</a:t>
            </a:r>
            <a:br>
              <a:rPr lang="ru-RU" sz="3000" b="1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3000" b="1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3" name="Рисунок 12" descr="logotip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250825" y="260350"/>
            <a:ext cx="1873250" cy="1873250"/>
          </a:xfrm>
          <a:prstGeom prst="ellipse">
            <a:avLst/>
          </a:prstGeom>
          <a:solidFill>
            <a:srgbClr val="FEA66A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365" name="Рисунок 12" descr="logotip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692150"/>
            <a:ext cx="14414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87450" y="2060575"/>
            <a:ext cx="6675438" cy="784225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500" b="1" cap="small" dirty="0">
                <a:solidFill>
                  <a:schemeClr val="tx2"/>
                </a:solidFill>
                <a:latin typeface="Furore" pitchFamily="50" charset="0"/>
                <a:ea typeface="+mj-ea"/>
                <a:cs typeface="+mj-cs"/>
              </a:rPr>
              <a:t>Компетенции и Возможности</a:t>
            </a:r>
            <a:br>
              <a:rPr lang="ru-RU" sz="3000" b="1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3000" b="1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924300" y="6308725"/>
            <a:ext cx="935038" cy="360363"/>
          </a:xfrm>
          <a:prstGeom prst="rect">
            <a:avLst/>
          </a:prstGeom>
        </p:spPr>
        <p:txBody>
          <a:bodyPr anchor="b">
            <a:normAutofit fontScale="3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000" b="1" cap="small" dirty="0">
                <a:solidFill>
                  <a:schemeClr val="tx2"/>
                </a:solidFill>
                <a:latin typeface="Bicubik" pitchFamily="2" charset="0"/>
                <a:ea typeface="+mj-ea"/>
                <a:cs typeface="+mj-cs"/>
              </a:rPr>
              <a:t>2023</a:t>
            </a:r>
            <a:br>
              <a:rPr lang="ru-RU" sz="3000" b="1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3000" b="1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333375"/>
            <a:ext cx="4105275" cy="62642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16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>
              <a:latin typeface="Arial" charset="0"/>
            </a:endParaRPr>
          </a:p>
          <a:p>
            <a:pPr eaLnBrk="1" hangingPunct="1"/>
            <a:endParaRPr lang="ru-RU" sz="100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b="1"/>
              <a:t>Токарный обрабатывающий центр 52НТ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400"/>
              <a:t>      Позволяет производить сложнейшую     токарно-фрезерную обработку машиностроительных деталей</a:t>
            </a:r>
          </a:p>
          <a:p>
            <a:pPr eaLnBrk="1" hangingPunct="1"/>
            <a:endParaRPr lang="ru-RU" sz="14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</p:txBody>
      </p:sp>
      <p:sp>
        <p:nvSpPr>
          <p:cNvPr id="25602" name="Содержимое 6"/>
          <p:cNvSpPr>
            <a:spLocks noGrp="1"/>
          </p:cNvSpPr>
          <p:nvPr>
            <p:ph sz="quarter" idx="2"/>
          </p:nvPr>
        </p:nvSpPr>
        <p:spPr>
          <a:xfrm>
            <a:off x="4716463" y="260350"/>
            <a:ext cx="3816350" cy="5905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algn="ctr" eaLnBrk="1" hangingPunct="1">
              <a:buFont typeface="Wingdings" pitchFamily="2" charset="2"/>
              <a:buNone/>
            </a:pPr>
            <a:r>
              <a:rPr lang="ru-RU" sz="1400" b="1"/>
              <a:t>Сверлильно-фрезерный расточной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b="1"/>
              <a:t>с ЧПУ 500</a:t>
            </a:r>
            <a:r>
              <a:rPr lang="en-US" sz="1400" b="1"/>
              <a:t>V</a:t>
            </a:r>
            <a:endParaRPr lang="ru-RU" sz="1400" b="1"/>
          </a:p>
          <a:p>
            <a:pPr eaLnBrk="1" hangingPunct="1">
              <a:buFont typeface="Wingdings" pitchFamily="2" charset="2"/>
              <a:buNone/>
            </a:pPr>
            <a:r>
              <a:rPr lang="ru-RU" sz="1400"/>
              <a:t>      Предназначен для комплексной обработки деталей из различных конструкционных материалов в условиях единичного, мелкосерийного и серийного производства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400"/>
              <a:t>      Габариты обрабатываемых деталей: 1000*500*460мм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4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</p:txBody>
      </p:sp>
      <p:pic>
        <p:nvPicPr>
          <p:cNvPr id="25603" name="Рисунок 5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Соединительная линия уступом 7"/>
          <p:cNvCxnSpPr/>
          <p:nvPr/>
        </p:nvCxnSpPr>
        <p:spPr>
          <a:xfrm flipV="1">
            <a:off x="107504" y="3429000"/>
            <a:ext cx="8640960" cy="1728192"/>
          </a:xfrm>
          <a:prstGeom prst="bentConnector3">
            <a:avLst>
              <a:gd name="adj1" fmla="val 50000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5" name="Рисунок 9" descr="1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15888"/>
            <a:ext cx="40322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8" descr="1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397000"/>
            <a:ext cx="45354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333375"/>
            <a:ext cx="4105275" cy="6264275"/>
          </a:xfrm>
        </p:spPr>
        <p:txBody>
          <a:bodyPr/>
          <a:lstStyle/>
          <a:p>
            <a:pPr eaLnBrk="1" hangingPunct="1"/>
            <a:endParaRPr lang="ru-RU" sz="1000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r>
              <a:rPr lang="ru-RU" sz="1400" b="1" dirty="0"/>
              <a:t>Фрезерный станок с ЧПУ HV4,5A</a:t>
            </a:r>
            <a:r>
              <a:rPr lang="ru-RU" sz="1000" b="1" dirty="0"/>
              <a:t> </a:t>
            </a:r>
          </a:p>
          <a:p>
            <a:pPr algn="ctr" eaLnBrk="1" hangingPunct="1">
              <a:buNone/>
            </a:pPr>
            <a:r>
              <a:rPr lang="ru-RU" sz="1400" dirty="0"/>
              <a:t>с большой скоростью обработки и высокой точностью позволит максимально эффективно обрабатывать заготовку на тяжелых режимах обработки.</a:t>
            </a:r>
          </a:p>
          <a:p>
            <a:pPr eaLnBrk="1" hangingPunct="1"/>
            <a:endParaRPr lang="ru-RU" sz="1000" dirty="0"/>
          </a:p>
        </p:txBody>
      </p:sp>
      <p:sp>
        <p:nvSpPr>
          <p:cNvPr id="22530" name="Содержимое 6"/>
          <p:cNvSpPr>
            <a:spLocks noGrp="1"/>
          </p:cNvSpPr>
          <p:nvPr>
            <p:ph sz="quarter" idx="2"/>
          </p:nvPr>
        </p:nvSpPr>
        <p:spPr>
          <a:xfrm>
            <a:off x="4499992" y="332656"/>
            <a:ext cx="3959994" cy="633700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1000" dirty="0"/>
          </a:p>
          <a:p>
            <a:pPr eaLnBrk="1" hangingPunct="1">
              <a:buFont typeface="Wingdings" pitchFamily="2" charset="2"/>
              <a:buNone/>
            </a:pPr>
            <a:endParaRPr lang="ru-RU" sz="1000" dirty="0"/>
          </a:p>
          <a:p>
            <a:pPr eaLnBrk="1" hangingPunct="1">
              <a:buFont typeface="Wingdings" pitchFamily="2" charset="2"/>
              <a:buNone/>
            </a:pPr>
            <a:endParaRPr lang="ru-RU" sz="1000" dirty="0"/>
          </a:p>
          <a:p>
            <a:pPr eaLnBrk="1" hangingPunct="1">
              <a:buFont typeface="Wingdings" pitchFamily="2" charset="2"/>
              <a:buNone/>
            </a:pPr>
            <a:endParaRPr lang="ru-RU" sz="1000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ru-RU" sz="1400" b="1" dirty="0"/>
          </a:p>
          <a:p>
            <a:pPr algn="ctr" eaLnBrk="1" hangingPunct="1">
              <a:buNone/>
            </a:pPr>
            <a:endParaRPr lang="en-US" sz="1400" b="1" dirty="0"/>
          </a:p>
          <a:p>
            <a:pPr algn="ctr" eaLnBrk="1" hangingPunct="1">
              <a:buNone/>
            </a:pPr>
            <a:r>
              <a:rPr lang="ru-RU" sz="1400" b="1" dirty="0"/>
              <a:t>Электроэрозионный станок с ЧПУ </a:t>
            </a:r>
            <a:r>
              <a:rPr lang="en-US" sz="1400" b="1" dirty="0"/>
              <a:t>KD500GL</a:t>
            </a:r>
            <a:endParaRPr lang="ru-RU" sz="1400" b="1" dirty="0"/>
          </a:p>
          <a:p>
            <a:pPr algn="ctr" eaLnBrk="1" hangingPunct="1">
              <a:buNone/>
            </a:pPr>
            <a:r>
              <a:rPr lang="ru-RU" sz="1400" dirty="0"/>
              <a:t>отличается высокой точностью позиционирования, современной системой ЧПУ с большим набором функций, позволяющий изготавливать точные детали, имеющие высокие требования к качеству.</a:t>
            </a:r>
          </a:p>
          <a:p>
            <a:pPr eaLnBrk="1" hangingPunct="1">
              <a:buFont typeface="Wingdings" pitchFamily="2" charset="2"/>
              <a:buNone/>
            </a:pPr>
            <a:endParaRPr lang="ru-RU" sz="1000" dirty="0"/>
          </a:p>
        </p:txBody>
      </p:sp>
      <p:pic>
        <p:nvPicPr>
          <p:cNvPr id="22531" name="Рисунок 5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Соединительная линия уступом 7"/>
          <p:cNvCxnSpPr/>
          <p:nvPr/>
        </p:nvCxnSpPr>
        <p:spPr>
          <a:xfrm flipV="1">
            <a:off x="395536" y="3573016"/>
            <a:ext cx="8352928" cy="72008"/>
          </a:xfrm>
          <a:prstGeom prst="bentConnector3">
            <a:avLst>
              <a:gd name="adj1" fmla="val 50000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HV2.jpg"/>
          <p:cNvPicPr/>
          <p:nvPr/>
        </p:nvPicPr>
        <p:blipFill>
          <a:blip r:embed="rId3" cstate="print"/>
          <a:srcRect l="6287" r="5698"/>
          <a:stretch>
            <a:fillRect/>
          </a:stretch>
        </p:blipFill>
        <p:spPr>
          <a:xfrm>
            <a:off x="179512" y="2492896"/>
            <a:ext cx="4248472" cy="32403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3712" t="16736" r="18249" b="13713"/>
          <a:stretch>
            <a:fillRect/>
          </a:stretch>
        </p:blipFill>
        <p:spPr bwMode="auto">
          <a:xfrm>
            <a:off x="4572000" y="188640"/>
            <a:ext cx="401523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5256" y="4071942"/>
            <a:ext cx="3644197" cy="2786058"/>
          </a:xfrm>
          <a:prstGeom prst="downArrow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260350"/>
            <a:ext cx="8032750" cy="7397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cap="none"/>
              <a:t>МЕХАНОСБОРОЧНЫЙ УЧАСТОК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type="body" sz="half" idx="1"/>
          </p:nvPr>
        </p:nvSpPr>
        <p:spPr>
          <a:xfrm>
            <a:off x="107950" y="1125538"/>
            <a:ext cx="4319588" cy="5160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000">
                <a:latin typeface="Arial" charset="0"/>
              </a:rPr>
              <a:t>	       </a:t>
            </a:r>
            <a:r>
              <a:rPr lang="ru-RU" sz="1400"/>
              <a:t>На механосборочном участке производится сборка различных изделий с последующими пуско-наладочными работами и сдачей Заказчику.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400"/>
              <a:t>	     Участок оборудован множеством станков, которые оптимизируют процесс сборки и позволяют значительно сократить технологический процесс и создавать конкурентоспособную, высокоточную продукцию.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400"/>
              <a:t>	     Имеется сварочное оборудование, позволяющее выполнять сборочно-сварочные работы любой сложности.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400"/>
              <a:t>	     На участке имеются:</a:t>
            </a:r>
          </a:p>
          <a:p>
            <a:pPr eaLnBrk="1" hangingPunct="1"/>
            <a:r>
              <a:rPr lang="ru-RU" sz="1400"/>
              <a:t>радиоуправляемые кран грузоподъемностью 10 тонн и кран-балка грузоподъемностью 5 тонн, что позволяет производить сборку крупногабаритного оборудования</a:t>
            </a:r>
          </a:p>
          <a:p>
            <a:pPr eaLnBrk="1" hangingPunct="1"/>
            <a:r>
              <a:rPr lang="ru-RU" sz="1400"/>
              <a:t>камера дробеочистки </a:t>
            </a:r>
          </a:p>
          <a:p>
            <a:pPr eaLnBrk="1" hangingPunct="1"/>
            <a:r>
              <a:rPr lang="ru-RU" sz="1400"/>
              <a:t>окрасочная камера</a:t>
            </a:r>
          </a:p>
          <a:p>
            <a:pPr eaLnBrk="1" hangingPunct="1">
              <a:lnSpc>
                <a:spcPct val="80000"/>
              </a:lnSpc>
            </a:pPr>
            <a:endParaRPr lang="ru-RU" sz="14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800" b="1"/>
              <a:t>         </a:t>
            </a:r>
          </a:p>
        </p:txBody>
      </p:sp>
      <p:pic>
        <p:nvPicPr>
          <p:cNvPr id="26628" name="Рисунок 4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Установка д_арг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38254" y="571480"/>
            <a:ext cx="3420026" cy="4299317"/>
          </a:xfrm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3609975" cy="417513"/>
          </a:xfrm>
        </p:spPr>
        <p:txBody>
          <a:bodyPr/>
          <a:lstStyle/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+mn-lt"/>
              </a:rPr>
              <a:t>Дробеструйная камера</a:t>
            </a:r>
          </a:p>
        </p:txBody>
      </p:sp>
      <p:pic>
        <p:nvPicPr>
          <p:cNvPr id="27650" name="Содержимое 13" descr="55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549275"/>
            <a:ext cx="6767513" cy="4256088"/>
          </a:xfrm>
        </p:spPr>
      </p:pic>
      <p:sp>
        <p:nvSpPr>
          <p:cNvPr id="27651" name="Прямоугольник 14"/>
          <p:cNvSpPr>
            <a:spLocks noChangeArrowheads="1"/>
          </p:cNvSpPr>
          <p:nvPr/>
        </p:nvSpPr>
        <p:spPr bwMode="auto">
          <a:xfrm>
            <a:off x="250825" y="4581525"/>
            <a:ext cx="777716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Century Gothic" pitchFamily="34" charset="0"/>
              </a:rPr>
              <a:t>      Дробеструйная обитаемая камера предназначена для дробеструйной очистки в заводских условиях поверхности крупных металлоконструкций, габаритных изделий, контейнеров, железнодорожных вагонов. В камере очистки могут работать сразу несколько операторов. </a:t>
            </a:r>
          </a:p>
          <a:p>
            <a:pPr algn="ctr"/>
            <a:r>
              <a:rPr lang="ru-RU" sz="1400" dirty="0">
                <a:latin typeface="Century Gothic" pitchFamily="34" charset="0"/>
              </a:rPr>
              <a:t>Корпус дробеструйной камеры с размером рабочего пространства : </a:t>
            </a:r>
          </a:p>
          <a:p>
            <a:pPr algn="ctr"/>
            <a:r>
              <a:rPr lang="ru-RU" sz="1400" dirty="0">
                <a:latin typeface="Century Gothic" pitchFamily="34" charset="0"/>
              </a:rPr>
              <a:t>Длиной 5000мм, Шириной  2300, Высотой 1700 </a:t>
            </a:r>
          </a:p>
          <a:p>
            <a:pPr algn="ctr"/>
            <a:r>
              <a:rPr lang="ru-RU" sz="1400" dirty="0">
                <a:latin typeface="Century Gothic" pitchFamily="34" charset="0"/>
              </a:rPr>
              <a:t>В такой камере очистки используют </a:t>
            </a:r>
            <a:r>
              <a:rPr lang="ru-RU" sz="1400" dirty="0" err="1">
                <a:latin typeface="Century Gothic" pitchFamily="34" charset="0"/>
              </a:rPr>
              <a:t>многооборачиваемый</a:t>
            </a:r>
            <a:r>
              <a:rPr lang="ru-RU" sz="1400" dirty="0">
                <a:latin typeface="Century Gothic" pitchFamily="34" charset="0"/>
              </a:rPr>
              <a:t> абразив</a:t>
            </a:r>
            <a:r>
              <a:rPr lang="ru-RU" dirty="0">
                <a:latin typeface="Century Gothic" pitchFamily="34" charset="0"/>
              </a:rPr>
              <a:t>.</a:t>
            </a:r>
          </a:p>
        </p:txBody>
      </p:sp>
      <p:pic>
        <p:nvPicPr>
          <p:cNvPr id="27652" name="Рисунок 5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 bwMode="auto">
          <a:xfrm>
            <a:off x="179388" y="404813"/>
            <a:ext cx="4824412" cy="863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1600" b="1" cap="none">
                <a:solidFill>
                  <a:schemeClr val="tx1"/>
                </a:solidFill>
              </a:rPr>
              <a:t>ОКРАСОЧНАЯ КАМЕРА</a:t>
            </a:r>
            <a:br>
              <a:rPr lang="ru-RU" sz="1600" b="1" cap="none">
                <a:solidFill>
                  <a:schemeClr val="tx1"/>
                </a:solidFill>
              </a:rPr>
            </a:br>
            <a:r>
              <a:rPr lang="ru-RU" sz="1600" cap="none">
                <a:solidFill>
                  <a:schemeClr val="tx1"/>
                </a:solidFill>
              </a:rPr>
              <a:t>с водяной завесой и сухой фильтрацией</a:t>
            </a:r>
            <a:r>
              <a:rPr lang="ru-RU" sz="1600" b="1" cap="none">
                <a:solidFill>
                  <a:schemeClr val="tx1"/>
                </a:solidFill>
              </a:rPr>
              <a:t> </a:t>
            </a:r>
            <a:r>
              <a:rPr lang="ru-RU" sz="1600" cap="none">
                <a:solidFill>
                  <a:schemeClr val="tx1"/>
                </a:solidFill>
              </a:rPr>
              <a:t>габариты: L- 5000 мм*B- 2300 мм* </a:t>
            </a:r>
            <a:r>
              <a:rPr lang="en-US" sz="1600" cap="none">
                <a:solidFill>
                  <a:schemeClr val="tx1"/>
                </a:solidFill>
              </a:rPr>
              <a:t>H</a:t>
            </a:r>
            <a:r>
              <a:rPr lang="ru-RU" sz="1600" cap="none">
                <a:solidFill>
                  <a:schemeClr val="tx1"/>
                </a:solidFill>
              </a:rPr>
              <a:t>- 1700 мм</a:t>
            </a:r>
          </a:p>
        </p:txBody>
      </p:sp>
      <p:pic>
        <p:nvPicPr>
          <p:cNvPr id="28674" name="Содержимое 4" descr="57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196975"/>
            <a:ext cx="5022850" cy="5165725"/>
          </a:xfrm>
        </p:spPr>
      </p:pic>
      <p:sp>
        <p:nvSpPr>
          <p:cNvPr id="28675" name="Прямоугольник 6"/>
          <p:cNvSpPr>
            <a:spLocks noChangeArrowheads="1"/>
          </p:cNvSpPr>
          <p:nvPr/>
        </p:nvSpPr>
        <p:spPr bwMode="auto">
          <a:xfrm>
            <a:off x="5219700" y="549275"/>
            <a:ext cx="352742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entury Gothic" pitchFamily="34" charset="0"/>
              </a:rPr>
              <a:t>Камеры для покраски занимают широкое место в машиностроении.</a:t>
            </a:r>
          </a:p>
          <a:p>
            <a:r>
              <a:rPr lang="ru-RU" sz="1400">
                <a:latin typeface="Century Gothic" pitchFamily="34" charset="0"/>
              </a:rPr>
              <a:t>Функциональные особенности окрасочной камеры: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 защита от коррозии металла;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 минимизирует риск попадания на поверхность пыли;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 постоянная температура воздуха ускоряет процесс и качество сушки краски;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 запах от химических материалов не распространяется по цеху;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 окрашенный металл прогревается не только снаружи, но и изнутри, таким образом, поверхность становится более устойчивой к царапинам и к иного рода физическим воздействиям;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 придание привлекательного внешнего вида изделиям.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ru-RU" sz="1400">
              <a:latin typeface="Century Gothic" pitchFamily="34" charset="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ru-RU" sz="1400">
              <a:latin typeface="Century Gothic" pitchFamily="34" charset="0"/>
            </a:endParaRPr>
          </a:p>
        </p:txBody>
      </p:sp>
      <p:pic>
        <p:nvPicPr>
          <p:cNvPr id="28676" name="Рисунок 5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787900" y="115888"/>
            <a:ext cx="3673475" cy="54006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1400" b="1" dirty="0"/>
              <a:t>Станок горизонтальный</a:t>
            </a:r>
          </a:p>
          <a:p>
            <a:pPr algn="ctr" eaLnBrk="1" hangingPunct="1">
              <a:spcBef>
                <a:spcPts val="200"/>
              </a:spcBef>
              <a:buFont typeface="Wingdings" pitchFamily="2" charset="2"/>
              <a:buNone/>
            </a:pPr>
            <a:r>
              <a:rPr lang="ru-RU" sz="1400" b="1" dirty="0"/>
              <a:t>расточно-фрезерный 2А620 </a:t>
            </a:r>
          </a:p>
          <a:p>
            <a:pPr algn="ctr" eaLnBrk="1" hangingPunct="1">
              <a:spcBef>
                <a:spcPts val="200"/>
              </a:spcBef>
              <a:buFont typeface="Wingdings" pitchFamily="2" charset="2"/>
              <a:buNone/>
            </a:pPr>
            <a:endParaRPr lang="ru-RU" sz="1400" b="1" dirty="0"/>
          </a:p>
          <a:p>
            <a:pPr eaLnBrk="1" hangingPunct="1">
              <a:buFont typeface="Wingdings" pitchFamily="2" charset="2"/>
              <a:buNone/>
            </a:pPr>
            <a:endParaRPr lang="ru-RU" sz="1400" b="1" dirty="0"/>
          </a:p>
        </p:txBody>
      </p:sp>
      <p:sp>
        <p:nvSpPr>
          <p:cNvPr id="29698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323850" y="2924175"/>
            <a:ext cx="3744913" cy="5048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1000" dirty="0"/>
          </a:p>
          <a:p>
            <a:pPr algn="ctr">
              <a:buFont typeface="Wingdings" pitchFamily="2" charset="2"/>
              <a:buNone/>
            </a:pPr>
            <a:r>
              <a:rPr lang="ru-RU" sz="1400" b="1" dirty="0"/>
              <a:t>Радиально-сверлильный 2А554</a:t>
            </a:r>
            <a:endParaRPr lang="ru-RU" sz="1000" dirty="0"/>
          </a:p>
        </p:txBody>
      </p:sp>
      <p:pic>
        <p:nvPicPr>
          <p:cNvPr id="29699" name="Рисунок 4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10" descr="z3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357563"/>
            <a:ext cx="2879725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11" descr="17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958" y="174352"/>
            <a:ext cx="4139381" cy="300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Прямоугольник 12"/>
          <p:cNvSpPr>
            <a:spLocks noChangeArrowheads="1"/>
          </p:cNvSpPr>
          <p:nvPr/>
        </p:nvSpPr>
        <p:spPr bwMode="auto">
          <a:xfrm>
            <a:off x="611188" y="3644900"/>
            <a:ext cx="360045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entury Gothic" pitchFamily="34" charset="0"/>
              </a:rPr>
              <a:t>Данный станок позволяет, манипулируя только рабочим органом оборудования, сверлить практически любую часть детали, а также эффективно выполнять ряд других технологических операций: </a:t>
            </a:r>
          </a:p>
          <a:p>
            <a:pPr>
              <a:buFontTx/>
              <a:buChar char="•"/>
            </a:pPr>
            <a:r>
              <a:rPr lang="ru-RU" sz="1400">
                <a:latin typeface="Century Gothic" pitchFamily="34" charset="0"/>
              </a:rPr>
              <a:t>сверление отверстий различного диаметра; </a:t>
            </a:r>
          </a:p>
          <a:p>
            <a:pPr>
              <a:buFontTx/>
              <a:buChar char="•"/>
            </a:pPr>
            <a:r>
              <a:rPr lang="ru-RU" sz="1400">
                <a:latin typeface="Century Gothic" pitchFamily="34" charset="0"/>
              </a:rPr>
              <a:t>развертывание отверстий; </a:t>
            </a:r>
          </a:p>
          <a:p>
            <a:pPr>
              <a:buFontTx/>
              <a:buChar char="•"/>
            </a:pPr>
            <a:r>
              <a:rPr lang="ru-RU" sz="1400">
                <a:latin typeface="Century Gothic" pitchFamily="34" charset="0"/>
              </a:rPr>
              <a:t>зенкерование; </a:t>
            </a:r>
          </a:p>
          <a:p>
            <a:pPr>
              <a:buFontTx/>
              <a:buChar char="•"/>
            </a:pPr>
            <a:r>
              <a:rPr lang="ru-RU" sz="1400">
                <a:latin typeface="Century Gothic" pitchFamily="34" charset="0"/>
              </a:rPr>
              <a:t>нарезание в отверстиях внутренней резьбы; </a:t>
            </a:r>
          </a:p>
          <a:p>
            <a:pPr>
              <a:buFontTx/>
              <a:buChar char="•"/>
            </a:pPr>
            <a:r>
              <a:rPr lang="ru-RU" sz="1400">
                <a:latin typeface="Century Gothic" pitchFamily="34" charset="0"/>
              </a:rPr>
              <a:t>обработку торцов (подрезания). </a:t>
            </a:r>
          </a:p>
          <a:p>
            <a:pPr>
              <a:buFontTx/>
              <a:buChar char="•"/>
            </a:pPr>
            <a:endParaRPr lang="ru-RU" sz="1200">
              <a:latin typeface="Century Gothic" pitchFamily="34" charset="0"/>
            </a:endParaRPr>
          </a:p>
        </p:txBody>
      </p:sp>
      <p:sp>
        <p:nvSpPr>
          <p:cNvPr id="29703" name="Прямоугольник 14"/>
          <p:cNvSpPr>
            <a:spLocks noChangeArrowheads="1"/>
          </p:cNvSpPr>
          <p:nvPr/>
        </p:nvSpPr>
        <p:spPr bwMode="auto">
          <a:xfrm>
            <a:off x="4572000" y="620713"/>
            <a:ext cx="432117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entury Gothic" pitchFamily="34" charset="0"/>
              </a:rPr>
              <a:t>Размеры рабочей поверхности поворотного стола 1120х1250 мм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Грузоподъемность стола - 4000 кг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Диаметр шпинделя - 90 мм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Поперечное перемещение стола Х 1250 макс.мм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Вертикальное перемещение шпиндельной бабки Y 1000 макс.мм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Продольное перемещение стола Z 1000 макс.мм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Перемещение шпинделя W 710 макс.мм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Перемещение суппорта планшайбы U 160 макс.мм</a:t>
            </a:r>
            <a:br>
              <a:rPr lang="ru-RU" sz="1200">
                <a:latin typeface="Century Gothic" pitchFamily="34" charset="0"/>
              </a:rPr>
            </a:br>
            <a:endParaRPr lang="ru-RU" sz="12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&amp;Gcy;&amp;ocy;&amp;rcy;&amp;icy;&amp;zcy;&amp;ocy;&amp;ncy;&amp;tcy;&amp;acy;&amp;lcy;&amp;softcy;&amp;ncy;&amp;ocy;-&amp;rcy;&amp;acy;&amp;scy;&amp;tcy;&amp;ocy;&amp;chcy;&amp;ncy;&amp;ocy;&amp;jcy; &amp;scy;&amp;tcy;&amp;acy;&amp;ncy;&amp;ocy;&amp;kcy; 2&amp;Acy;636&amp;Fcy;1, 2&amp;Acy;636, 2636, 6&amp;Ncy;636&amp;Gcy;&amp;Fcy;1, 6&amp;Ncy;6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178" y="556511"/>
            <a:ext cx="5811185" cy="58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2" name="Прямоугольник 3"/>
          <p:cNvSpPr>
            <a:spLocks noChangeArrowheads="1"/>
          </p:cNvSpPr>
          <p:nvPr/>
        </p:nvSpPr>
        <p:spPr bwMode="auto">
          <a:xfrm>
            <a:off x="4211638" y="188913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b="1">
                <a:latin typeface="Century Gothic" pitchFamily="34" charset="0"/>
              </a:rPr>
              <a:t>Горизонтально-расточной 2А636Ф1</a:t>
            </a:r>
            <a:endParaRPr lang="ru-RU">
              <a:latin typeface="Century Gothic" pitchFamily="34" charset="0"/>
            </a:endParaRPr>
          </a:p>
        </p:txBody>
      </p:sp>
      <p:pic>
        <p:nvPicPr>
          <p:cNvPr id="30723" name="Рисунок 4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Прямоугольник 5"/>
          <p:cNvSpPr>
            <a:spLocks noChangeArrowheads="1"/>
          </p:cNvSpPr>
          <p:nvPr/>
        </p:nvSpPr>
        <p:spPr bwMode="auto">
          <a:xfrm>
            <a:off x="4140200" y="620713"/>
            <a:ext cx="46799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entury Gothic" pitchFamily="34" charset="0"/>
              </a:rPr>
              <a:t>Станки данной модели предназначены для комплексной механической обработки корпусных и базовых деталей массой до 12 тонн.</a:t>
            </a:r>
          </a:p>
          <a:p>
            <a:r>
              <a:rPr lang="ru-RU" sz="1400">
                <a:latin typeface="Century Gothic" pitchFamily="34" charset="0"/>
              </a:rPr>
              <a:t>Перемещение рабочих органов: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X - стол поперечно мм 2000 (по заказу 2500; 3100)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Y - шпиндельная бабка вертикально мм 1600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W - стол продольно мм 1600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Z - выдвижной шпиндель мм 1000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B - поворотный стол град 360°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Рабочая поверхность поворотного стола мм  1600 x 1800</a:t>
            </a:r>
            <a:br>
              <a:rPr lang="ru-RU" sz="1400">
                <a:latin typeface="Century Gothic" pitchFamily="34" charset="0"/>
              </a:rPr>
            </a:br>
            <a:r>
              <a:rPr lang="ru-RU" sz="1400">
                <a:latin typeface="Century Gothic" pitchFamily="34" charset="0"/>
              </a:rPr>
              <a:t>Грузоподъемность кг 12000 (8000 при X=3100)</a:t>
            </a:r>
            <a:br>
              <a:rPr lang="ru-RU" sz="1400">
                <a:latin typeface="Century Gothic" pitchFamily="34" charset="0"/>
              </a:rPr>
            </a:br>
            <a:endParaRPr lang="ru-RU" sz="14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188913"/>
            <a:ext cx="7467600" cy="6683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cap="none" dirty="0"/>
              <a:t>УЧАСТОК НАЛАДКИ</a:t>
            </a:r>
          </a:p>
        </p:txBody>
      </p:sp>
      <p:sp>
        <p:nvSpPr>
          <p:cNvPr id="31746" name="Содержимое 2"/>
          <p:cNvSpPr>
            <a:spLocks noGrp="1"/>
          </p:cNvSpPr>
          <p:nvPr>
            <p:ph sz="quarter" idx="1"/>
          </p:nvPr>
        </p:nvSpPr>
        <p:spPr>
          <a:xfrm>
            <a:off x="468313" y="1412875"/>
            <a:ext cx="3754437" cy="4587875"/>
          </a:xfrm>
        </p:spPr>
        <p:txBody>
          <a:bodyPr/>
          <a:lstStyle/>
          <a:p>
            <a:pPr eaLnBrk="1" hangingPunct="1">
              <a:buFont typeface="Wingdings" pitchFamily="2" charset="2"/>
              <a:buChar char="¢"/>
            </a:pPr>
            <a:r>
              <a:rPr lang="ru-RU" sz="1600"/>
              <a:t>Разрабатываем гидро/электро/пневмо -оборудование с использованием современных комплектующих </a:t>
            </a:r>
          </a:p>
          <a:p>
            <a:pPr eaLnBrk="1" hangingPunct="1"/>
            <a:r>
              <a:rPr lang="ru-RU" sz="1600"/>
              <a:t>Выполняем шеф-монтаж, гидро/электро/пневмо монтажные работы</a:t>
            </a:r>
          </a:p>
          <a:p>
            <a:pPr eaLnBrk="1" hangingPunct="1"/>
            <a:r>
              <a:rPr lang="ru-RU" sz="1600"/>
              <a:t>Осуществляем пусконаладочные работы</a:t>
            </a:r>
          </a:p>
          <a:p>
            <a:pPr eaLnBrk="1" hangingPunct="1"/>
            <a:r>
              <a:rPr lang="ru-RU" sz="1600"/>
              <a:t>Сервисное обслуживание</a:t>
            </a:r>
          </a:p>
          <a:p>
            <a:pPr eaLnBrk="1" hangingPunct="1"/>
            <a:r>
              <a:rPr lang="ru-RU" sz="1600"/>
              <a:t>Проводим технологические наладочные работы спроектированного и изготовленного нестандартизированного оборудования </a:t>
            </a:r>
          </a:p>
          <a:p>
            <a:pPr eaLnBrk="1" hangingPunct="1"/>
            <a:endParaRPr lang="ru-RU" sz="1600"/>
          </a:p>
          <a:p>
            <a:pPr eaLnBrk="1" hangingPunct="1"/>
            <a:endParaRPr lang="ru-RU" sz="1600"/>
          </a:p>
          <a:p>
            <a:pPr eaLnBrk="1" hangingPunct="1">
              <a:buFont typeface="Wingdings" pitchFamily="2" charset="2"/>
              <a:buNone/>
            </a:pPr>
            <a:r>
              <a:rPr lang="ru-RU" sz="1200"/>
              <a:t> </a:t>
            </a:r>
          </a:p>
        </p:txBody>
      </p:sp>
      <p:pic>
        <p:nvPicPr>
          <p:cNvPr id="10" name="Содержимое 9" descr="Изображение 04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00567" y="1485067"/>
            <a:ext cx="3449888" cy="2518212"/>
          </a:xfrm>
          <a:effectLst>
            <a:softEdge rad="112500"/>
          </a:effectLst>
        </p:spPr>
      </p:pic>
      <p:pic>
        <p:nvPicPr>
          <p:cNvPr id="31748" name="Рисунок 3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107950" y="1341438"/>
            <a:ext cx="7848600" cy="0"/>
          </a:xfrm>
          <a:prstGeom prst="line">
            <a:avLst/>
          </a:prstGeom>
          <a:ln w="15875">
            <a:solidFill>
              <a:schemeClr val="accent1">
                <a:shade val="95000"/>
                <a:satMod val="105000"/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956376" y="1340768"/>
            <a:ext cx="11287" cy="5517232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свароч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2497" y="4012997"/>
            <a:ext cx="3571805" cy="240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/>
          </p:cNvSpPr>
          <p:nvPr>
            <p:ph type="title"/>
          </p:nvPr>
        </p:nvSpPr>
        <p:spPr bwMode="auto">
          <a:xfrm>
            <a:off x="571500" y="214313"/>
            <a:ext cx="8072438" cy="9286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3300" b="1" cap="none" dirty="0"/>
              <a:t>ТЕХНОЛОГИЧЕСКИЕ И КОНСТРУКТОРСКИЕ ПОДРАЗДЕЛЕНИЯ</a:t>
            </a:r>
          </a:p>
        </p:txBody>
      </p:sp>
      <p:sp>
        <p:nvSpPr>
          <p:cNvPr id="32770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sz="1400"/>
              <a:t>Одним из направлений деятельности нашего предприятия является проектирование и изготовление нестандартизированного оборудования</a:t>
            </a:r>
          </a:p>
          <a:p>
            <a:pPr>
              <a:lnSpc>
                <a:spcPct val="90000"/>
              </a:lnSpc>
            </a:pPr>
            <a:r>
              <a:rPr lang="ru-RU" sz="1400"/>
              <a:t>АО «УНТК» имеет опыт разработки конструкторской документации по предоставляемым образцам Заказчика</a:t>
            </a:r>
          </a:p>
          <a:p>
            <a:pPr>
              <a:lnSpc>
                <a:spcPct val="90000"/>
              </a:lnSpc>
            </a:pPr>
            <a:r>
              <a:rPr lang="ru-RU" sz="1400"/>
              <a:t>Разработка проектной документации для нового строительства, реконструкции и техническому перевооружению предприятий </a:t>
            </a:r>
          </a:p>
          <a:p>
            <a:pPr>
              <a:lnSpc>
                <a:spcPct val="90000"/>
              </a:lnSpc>
              <a:spcBef>
                <a:spcPts val="500"/>
              </a:spcBef>
            </a:pPr>
            <a:r>
              <a:rPr lang="ru-RU" sz="1400"/>
              <a:t>АО «УНТК» в соответствии с Вашим техническим заданием на базе имеющегося оборудования осуществит полный цикл работ, связанных с внедрением РТК на Вашем производстве </a:t>
            </a:r>
          </a:p>
          <a:p>
            <a:pPr>
              <a:lnSpc>
                <a:spcPct val="90000"/>
              </a:lnSpc>
              <a:spcBef>
                <a:spcPts val="500"/>
              </a:spcBef>
            </a:pPr>
            <a:endParaRPr lang="ru-RU" sz="1400"/>
          </a:p>
          <a:p>
            <a:pPr>
              <a:lnSpc>
                <a:spcPct val="90000"/>
              </a:lnSpc>
            </a:pPr>
            <a:endParaRPr lang="ru-RU" sz="1400"/>
          </a:p>
        </p:txBody>
      </p:sp>
      <p:pic>
        <p:nvPicPr>
          <p:cNvPr id="32771" name="Picture 7" descr="чертеж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76" t="-1038" r="16841"/>
          <a:stretch>
            <a:fillRect/>
          </a:stretch>
        </p:blipFill>
        <p:spPr>
          <a:xfrm>
            <a:off x="4500563" y="1773238"/>
            <a:ext cx="3527425" cy="4249737"/>
          </a:xfrm>
        </p:spPr>
      </p:pic>
      <p:pic>
        <p:nvPicPr>
          <p:cNvPr id="32772" name="Рисунок 3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7950" y="6524625"/>
            <a:ext cx="4032250" cy="0"/>
          </a:xfrm>
          <a:prstGeom prst="line">
            <a:avLst/>
          </a:prstGeom>
          <a:ln w="15875">
            <a:solidFill>
              <a:schemeClr val="accent1">
                <a:shade val="95000"/>
                <a:satMod val="105000"/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4127500" y="1412776"/>
            <a:ext cx="0" cy="5112568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rot="10800000" flipV="1">
            <a:off x="107950" y="6381750"/>
            <a:ext cx="8640763" cy="215900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1">
                <a:shade val="95000"/>
                <a:satMod val="105000"/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/>
          </p:cNvSpPr>
          <p:nvPr>
            <p:ph type="title"/>
          </p:nvPr>
        </p:nvSpPr>
        <p:spPr bwMode="auto">
          <a:xfrm>
            <a:off x="571500" y="274638"/>
            <a:ext cx="7929563" cy="5826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b="1" cap="none" dirty="0">
                <a:latin typeface="+mn-lt"/>
              </a:rPr>
              <a:t>СБОРОЧНО-СВАРОЧНЫЙ УЧАСТОК </a:t>
            </a:r>
          </a:p>
        </p:txBody>
      </p:sp>
      <p:sp>
        <p:nvSpPr>
          <p:cNvPr id="33794" name="Rectangle 10"/>
          <p:cNvSpPr>
            <a:spLocks noGrp="1"/>
          </p:cNvSpPr>
          <p:nvPr>
            <p:ph type="body" sz="half" idx="1"/>
          </p:nvPr>
        </p:nvSpPr>
        <p:spPr>
          <a:xfrm>
            <a:off x="395288" y="908050"/>
            <a:ext cx="3609975" cy="2808288"/>
          </a:xfrm>
        </p:spPr>
        <p:txBody>
          <a:bodyPr/>
          <a:lstStyle/>
          <a:p>
            <a:r>
              <a:rPr lang="ru-RU" sz="1400"/>
              <a:t>На нашем предприятии запущен роботизированный комплекс (сварочный робот ф.</a:t>
            </a:r>
            <a:r>
              <a:rPr lang="en-US" sz="1400"/>
              <a:t>FANUC</a:t>
            </a:r>
            <a:r>
              <a:rPr lang="ru-RU" sz="1400"/>
              <a:t>) для проведения работ в области сварки, газовой и плазменной резки, что позволяет проводить отработку технологии на предварительной стадии выполнения работы с целью нахождения наиболее рационального варианта решения задачи.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800"/>
              <a:t>          </a:t>
            </a:r>
          </a:p>
        </p:txBody>
      </p:sp>
      <p:pic>
        <p:nvPicPr>
          <p:cNvPr id="33795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Содержимое 4" descr="Приложение 1.JPG"/>
          <p:cNvPicPr>
            <a:picLocks noChangeAspect="1" noChangeArrowheads="1"/>
          </p:cNvPicPr>
          <p:nvPr/>
        </p:nvPicPr>
        <p:blipFill>
          <a:blip r:embed="rId3" cstate="print"/>
          <a:srcRect t="7393" r="3625" b="52689"/>
          <a:stretch>
            <a:fillRect/>
          </a:stretch>
        </p:blipFill>
        <p:spPr bwMode="auto">
          <a:xfrm>
            <a:off x="4581058" y="918922"/>
            <a:ext cx="4128434" cy="4520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07504" y="6364288"/>
            <a:ext cx="4248472" cy="0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356100" y="62372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4333876" y="1412776"/>
            <a:ext cx="22100" cy="4968552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  <a:alpha val="64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0" name="Рисунок 11" descr="Зачистка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597275"/>
            <a:ext cx="3097212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Text Box 13"/>
          <p:cNvSpPr txBox="1">
            <a:spLocks noChangeArrowheads="1"/>
          </p:cNvSpPr>
          <p:nvPr/>
        </p:nvSpPr>
        <p:spPr bwMode="auto">
          <a:xfrm>
            <a:off x="4643438" y="5824538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3802" name="Rectangle 10"/>
          <p:cNvSpPr>
            <a:spLocks/>
          </p:cNvSpPr>
          <p:nvPr/>
        </p:nvSpPr>
        <p:spPr bwMode="auto">
          <a:xfrm>
            <a:off x="4427538" y="5445125"/>
            <a:ext cx="388937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Использование роботизированных комплексов позволяет повысить производительность труда, обеспечить трехсменный график и исключить воздействие вредных факторов на персонал.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sz="1200">
                <a:latin typeface="Century Gothic" pitchFamily="34" charset="0"/>
              </a:rPr>
              <a:t>          </a:t>
            </a:r>
          </a:p>
        </p:txBody>
      </p:sp>
      <p:sp>
        <p:nvSpPr>
          <p:cNvPr id="33803" name="Text Box 20"/>
          <p:cNvSpPr txBox="1">
            <a:spLocks noChangeArrowheads="1"/>
          </p:cNvSpPr>
          <p:nvPr/>
        </p:nvSpPr>
        <p:spPr bwMode="auto">
          <a:xfrm>
            <a:off x="971550" y="6453188"/>
            <a:ext cx="2689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Century Gothic" pitchFamily="34" charset="0"/>
              </a:rPr>
              <a:t>Проект компоновки модуля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7467600" cy="65405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br>
              <a:rPr lang="ru-RU" b="1" cap="none" dirty="0"/>
            </a:br>
            <a:br>
              <a:rPr lang="ru-RU" b="1" cap="none" dirty="0"/>
            </a:br>
            <a:r>
              <a:rPr lang="ru-RU" sz="3300" b="1" cap="none" dirty="0"/>
              <a:t>О ПРЕДПРИЯТИИ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857250"/>
            <a:ext cx="7467600" cy="56165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/>
              <a:t>	</a:t>
            </a:r>
            <a:r>
              <a:rPr lang="ru-RU" sz="1600"/>
              <a:t>Уральский научно-технологический комплекс является современным многоотраслевым предприятием, которое успешно сотрудничает со многими отраслями машиностроительного комплекса России. В своем составе предприятие имеет конструкторские, технологические отделы, опытное производство.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/>
              <a:t>	В Уральском научно-технологическом комплексе трудятся заслуженные металлурги, машиностроители России. За достижение значимых успехов в своей профессиональной сфере ряд специалистов удостоены звания лауреатов Государственной премии Правительства РФ в области науки и техники.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/>
              <a:t>	Накопленный богатейший опыт, высокая универсальность и профессионализм специалистов помогают предприятию внедрять адаптивные технологии, роботизированную технику и автоматизированные поточные производства.</a:t>
            </a:r>
          </a:p>
        </p:txBody>
      </p:sp>
      <p:pic>
        <p:nvPicPr>
          <p:cNvPr id="17411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05488"/>
            <a:ext cx="442912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9" descr="6845b7287581910bc49827103b1379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0050" y="3933825"/>
            <a:ext cx="213836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0" descr="Заслуженный_машиностроитель_Российской_Федерации_(нагрудный_знак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4005263"/>
            <a:ext cx="197008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премия правительства"/>
          <p:cNvPicPr>
            <a:picLocks noChangeAspect="1" noChangeArrowheads="1"/>
          </p:cNvPicPr>
          <p:nvPr/>
        </p:nvPicPr>
        <p:blipFill>
          <a:blip r:embed="rId5" cstate="print"/>
          <a:srcRect l="27333" r="31111"/>
          <a:stretch>
            <a:fillRect/>
          </a:stretch>
        </p:blipFill>
        <p:spPr bwMode="auto">
          <a:xfrm>
            <a:off x="827088" y="3933825"/>
            <a:ext cx="173355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260350"/>
            <a:ext cx="3455988" cy="58324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400" dirty="0"/>
              <a:t>Произведена отработка технологии сварки с переменным зазором </a:t>
            </a:r>
            <a:r>
              <a:rPr lang="ru-RU" sz="1400" dirty="0" err="1"/>
              <a:t>нахлесточных</a:t>
            </a:r>
            <a:r>
              <a:rPr lang="ru-RU" sz="1400" dirty="0"/>
              <a:t> соединений применительно к сварочному производству при изготовлении железнодорожных грузовых полувагонов. </a:t>
            </a:r>
          </a:p>
          <a:p>
            <a:pPr>
              <a:buFont typeface="Wingdings" pitchFamily="2" charset="2"/>
              <a:buNone/>
            </a:pPr>
            <a:r>
              <a:rPr lang="ru-RU" sz="1400" dirty="0"/>
              <a:t>Технология позволяет производить роботизированную сварку изделий собранных с зазором при невозможности </a:t>
            </a:r>
            <a:r>
              <a:rPr lang="ru-RU" sz="1400" dirty="0" err="1"/>
              <a:t>беззазорной</a:t>
            </a:r>
            <a:r>
              <a:rPr lang="ru-RU" sz="1400" dirty="0"/>
              <a:t> сборки и предполагает использование </a:t>
            </a:r>
            <a:r>
              <a:rPr lang="ru-RU" sz="1400" dirty="0" err="1"/>
              <a:t>триануляционного</a:t>
            </a:r>
            <a:r>
              <a:rPr lang="ru-RU" sz="1400" dirty="0"/>
              <a:t> лазерного датчика и сварочного робота с набором соответствующих программ.</a:t>
            </a:r>
          </a:p>
        </p:txBody>
      </p:sp>
      <p:pic>
        <p:nvPicPr>
          <p:cNvPr id="31746" name="Picture 4" descr="S150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4600" y="116632"/>
            <a:ext cx="51366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Рисунок 3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8"/>
          <p:cNvSpPr>
            <a:spLocks/>
          </p:cNvSpPr>
          <p:nvPr/>
        </p:nvSpPr>
        <p:spPr bwMode="auto">
          <a:xfrm>
            <a:off x="5219700" y="404813"/>
            <a:ext cx="31686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ru-RU" sz="1200">
              <a:latin typeface="Century Gothic" pitchFamily="34" charset="0"/>
            </a:endParaRPr>
          </a:p>
        </p:txBody>
      </p:sp>
      <p:sp>
        <p:nvSpPr>
          <p:cNvPr id="34821" name="Rectangle 9"/>
          <p:cNvSpPr>
            <a:spLocks/>
          </p:cNvSpPr>
          <p:nvPr/>
        </p:nvSpPr>
        <p:spPr bwMode="auto">
          <a:xfrm>
            <a:off x="3492500" y="2997200"/>
            <a:ext cx="47513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Свариваемые материалы - углеродистые и низколегированные стали;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Тип свариваемых соединений - угловые, нахлесточные;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Величина завариваемого зазора – 0…4 мм;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Защитный газ - смесь аргона и углекислого газа;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Толщина свариваемых изделий -от 4 мм и более;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Минимальный накладываемый катет сварного шва при отсутствии зазора - 3 мм.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ru-RU" sz="1400">
                <a:latin typeface="Century Gothic" pitchFamily="34" charset="0"/>
              </a:rPr>
              <a:t>При необходимости диапазон зазоров может быть расширен. При применении для защиты углекислого газа диапазон завариваемых зазоров уменьшится.</a:t>
            </a:r>
          </a:p>
          <a:p>
            <a:pPr marL="273050" indent="-273050" eaLnBrk="0" hangingPunct="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ru-RU" sz="14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"/>
          <p:cNvSpPr>
            <a:spLocks noChangeArrowheads="1"/>
          </p:cNvSpPr>
          <p:nvPr/>
        </p:nvSpPr>
        <p:spPr bwMode="auto">
          <a:xfrm>
            <a:off x="4787900" y="2708275"/>
            <a:ext cx="38877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>
                <a:latin typeface="Century Gothic" pitchFamily="34" charset="0"/>
              </a:rPr>
              <a:t>Отработка слесарной операции по зачистке заусенцев детали «Букса»</a:t>
            </a:r>
          </a:p>
        </p:txBody>
      </p:sp>
      <p:pic>
        <p:nvPicPr>
          <p:cNvPr id="24579" name="Picture 4" descr="P10100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88640"/>
            <a:ext cx="4248150" cy="4103688"/>
          </a:xfrm>
          <a:effectLst>
            <a:softEdge rad="112500"/>
          </a:effectLst>
        </p:spPr>
      </p:pic>
      <p:sp>
        <p:nvSpPr>
          <p:cNvPr id="35843" name="Rectangle 12"/>
          <p:cNvSpPr>
            <a:spLocks noChangeArrowheads="1"/>
          </p:cNvSpPr>
          <p:nvPr/>
        </p:nvSpPr>
        <p:spPr bwMode="auto">
          <a:xfrm>
            <a:off x="539750" y="4221163"/>
            <a:ext cx="4032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entury Gothic" pitchFamily="34" charset="0"/>
              </a:rPr>
              <a:t>Роботизированный</a:t>
            </a:r>
            <a:r>
              <a:rPr lang="ru-RU">
                <a:solidFill>
                  <a:srgbClr val="FFFF00"/>
                </a:solidFill>
              </a:rPr>
              <a:t> </a:t>
            </a:r>
            <a:r>
              <a:rPr lang="ru-RU" sz="1400" b="1">
                <a:latin typeface="Century Gothic" pitchFamily="34" charset="0"/>
              </a:rPr>
              <a:t>комплекс для отработки технологии сварки, резки, плазменной закалки</a:t>
            </a:r>
          </a:p>
        </p:txBody>
      </p:sp>
      <p:pic>
        <p:nvPicPr>
          <p:cNvPr id="24581" name="Рисунок 0" descr="P1010001.JPG"/>
          <p:cNvPicPr>
            <a:picLocks noChangeAspect="1" noChangeArrowheads="1"/>
          </p:cNvPicPr>
          <p:nvPr/>
        </p:nvPicPr>
        <p:blipFill>
          <a:blip r:embed="rId3" cstate="print"/>
          <a:srcRect l="18967" t="10022" r="12068" b="6459"/>
          <a:stretch>
            <a:fillRect/>
          </a:stretch>
        </p:blipFill>
        <p:spPr bwMode="auto">
          <a:xfrm>
            <a:off x="5081760" y="3219682"/>
            <a:ext cx="3158664" cy="296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5" name="Rectangle 15"/>
          <p:cNvSpPr>
            <a:spLocks noChangeArrowheads="1"/>
          </p:cNvSpPr>
          <p:nvPr/>
        </p:nvSpPr>
        <p:spPr bwMode="auto">
          <a:xfrm>
            <a:off x="4716463" y="6021388"/>
            <a:ext cx="3606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>
                <a:latin typeface="Century Gothic" pitchFamily="34" charset="0"/>
              </a:rPr>
              <a:t>Образец детали с выполненной плазменной закалкой поверхности</a:t>
            </a:r>
          </a:p>
        </p:txBody>
      </p:sp>
      <p:pic>
        <p:nvPicPr>
          <p:cNvPr id="35846" name="Рисунок 3" descr="logotip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Соединительная линия уступом 9"/>
          <p:cNvCxnSpPr/>
          <p:nvPr/>
        </p:nvCxnSpPr>
        <p:spPr>
          <a:xfrm>
            <a:off x="107504" y="5157192"/>
            <a:ext cx="8640960" cy="1512168"/>
          </a:xfrm>
          <a:prstGeom prst="bentConnector3">
            <a:avLst>
              <a:gd name="adj1" fmla="val 54254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07950" y="5013325"/>
            <a:ext cx="4679950" cy="0"/>
          </a:xfrm>
          <a:prstGeom prst="line">
            <a:avLst/>
          </a:prstGeom>
          <a:ln w="15875">
            <a:solidFill>
              <a:schemeClr val="accent1">
                <a:shade val="95000"/>
                <a:satMod val="105000"/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4760914" y="0"/>
            <a:ext cx="27110" cy="5013176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0" name="Прямоугольник 11"/>
          <p:cNvSpPr>
            <a:spLocks noChangeArrowheads="1"/>
          </p:cNvSpPr>
          <p:nvPr/>
        </p:nvSpPr>
        <p:spPr bwMode="auto">
          <a:xfrm>
            <a:off x="179388" y="5229225"/>
            <a:ext cx="45720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entury Gothic" pitchFamily="34" charset="0"/>
              </a:rPr>
              <a:t>   </a:t>
            </a:r>
            <a:r>
              <a:rPr lang="ru-RU" sz="1400">
                <a:latin typeface="Century Gothic" pitchFamily="34" charset="0"/>
              </a:rPr>
              <a:t>Использование роботизированных комплексов позволяет обеспечивать стабильную скорость, точность и повторяемость, что благоприятно сказывается на качестве конечных изделий и снижает до нуля брак</a:t>
            </a:r>
            <a:r>
              <a:rPr lang="ru-RU" sz="1200">
                <a:latin typeface="Century Gothic" pitchFamily="34" charset="0"/>
              </a:rPr>
              <a:t>. </a:t>
            </a:r>
          </a:p>
        </p:txBody>
      </p:sp>
      <p:pic>
        <p:nvPicPr>
          <p:cNvPr id="13" name="Рисунок 12" descr="Рисунок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1835" y="194990"/>
            <a:ext cx="3405008" cy="254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0"/>
          <p:cNvSpPr>
            <a:spLocks noChangeArrowheads="1"/>
          </p:cNvSpPr>
          <p:nvPr/>
        </p:nvSpPr>
        <p:spPr bwMode="auto">
          <a:xfrm>
            <a:off x="323850" y="5230813"/>
            <a:ext cx="7777163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latin typeface="Century Gothic" pitchFamily="34" charset="0"/>
              </a:rPr>
              <a:t>Трехмерное (3</a:t>
            </a:r>
            <a:r>
              <a:rPr lang="en-US" sz="1600" b="1">
                <a:latin typeface="Century Gothic" pitchFamily="34" charset="0"/>
              </a:rPr>
              <a:t>D</a:t>
            </a:r>
            <a:r>
              <a:rPr lang="ru-RU" sz="1600" b="1">
                <a:latin typeface="Century Gothic" pitchFamily="34" charset="0"/>
              </a:rPr>
              <a:t>) моделирование реконструируемых и вновь строящихся цехов,</a:t>
            </a:r>
            <a:r>
              <a:rPr lang="ru-RU" sz="1600"/>
              <a:t> </a:t>
            </a:r>
            <a:r>
              <a:rPr lang="ru-RU" sz="1600" b="1">
                <a:latin typeface="Century Gothic" pitchFamily="34" charset="0"/>
              </a:rPr>
              <a:t>разработка технологических, компоновочных и планировочных решений размещения оборудования, разработка проектной технологии, оценка трудоемкости и определение затрат на подготовку и освоение производства.</a:t>
            </a:r>
            <a:r>
              <a:rPr lang="ru-RU"/>
              <a:t> </a:t>
            </a:r>
            <a:r>
              <a:rPr lang="ru-RU" sz="1600"/>
              <a:t> </a:t>
            </a:r>
          </a:p>
        </p:txBody>
      </p:sp>
      <p:pic>
        <p:nvPicPr>
          <p:cNvPr id="36866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250825" y="5157192"/>
            <a:ext cx="8281615" cy="596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6"/>
          <p:cNvCxnSpPr/>
          <p:nvPr/>
        </p:nvCxnSpPr>
        <p:spPr>
          <a:xfrm flipH="1">
            <a:off x="251520" y="5157192"/>
            <a:ext cx="1" cy="1584176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8472489" y="6350"/>
            <a:ext cx="59951" cy="5150842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0" name="Рисунок 7" descr="Рисунок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8077200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63" y="274638"/>
            <a:ext cx="8104187" cy="8683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/>
              <a:t>УСТАНОВКА ГАЗОДИНАМИЧЕСКОГО НАПЫЛЕНИЯ </a:t>
            </a:r>
          </a:p>
        </p:txBody>
      </p:sp>
      <p:pic>
        <p:nvPicPr>
          <p:cNvPr id="37891" name="Содержимое 8" descr="Dymet_404-300x286 (1)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3284538"/>
            <a:ext cx="3527425" cy="3363912"/>
          </a:xfrm>
        </p:spPr>
      </p:pic>
      <p:sp>
        <p:nvSpPr>
          <p:cNvPr id="37892" name="Содержимое 6"/>
          <p:cNvSpPr>
            <a:spLocks noGrp="1"/>
          </p:cNvSpPr>
          <p:nvPr>
            <p:ph sz="quarter" idx="1"/>
          </p:nvPr>
        </p:nvSpPr>
        <p:spPr>
          <a:xfrm>
            <a:off x="0" y="1196975"/>
            <a:ext cx="3887788" cy="2447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400" dirty="0"/>
              <a:t>          Оборудование  предназначено для проведения различных ремонтных работ с металлическими изделиями. С его помощью можно наносить медные, алюминиевые, цинковые и никелевые покрытия при проведении различных монтажных и реставрационных работ.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40200" y="3860800"/>
            <a:ext cx="3995738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</a:rPr>
              <a:t>      Технические качества аппарата </a:t>
            </a:r>
          </a:p>
          <a:p>
            <a:pPr>
              <a:defRPr/>
            </a:pPr>
            <a:r>
              <a:rPr lang="ru-RU" sz="1400" dirty="0">
                <a:latin typeface="+mj-lt"/>
              </a:rPr>
              <a:t>питатели порошкового типа– 2 шт.;</a:t>
            </a:r>
          </a:p>
          <a:p>
            <a:pPr>
              <a:defRPr/>
            </a:pPr>
            <a:r>
              <a:rPr lang="ru-RU" sz="1400" dirty="0">
                <a:latin typeface="+mj-lt"/>
              </a:rPr>
              <a:t>давление — 0,5-0,9 </a:t>
            </a:r>
            <a:r>
              <a:rPr lang="ru-RU" sz="1400" dirty="0" err="1">
                <a:latin typeface="+mj-lt"/>
              </a:rPr>
              <a:t>Мпа</a:t>
            </a:r>
            <a:r>
              <a:rPr lang="ru-RU" sz="1400" dirty="0">
                <a:latin typeface="+mj-lt"/>
              </a:rPr>
              <a:t>;</a:t>
            </a:r>
          </a:p>
          <a:p>
            <a:pPr>
              <a:defRPr/>
            </a:pPr>
            <a:r>
              <a:rPr lang="ru-RU" sz="1400" dirty="0">
                <a:latin typeface="+mj-lt"/>
              </a:rPr>
              <a:t>объёмы использования воздуха – 0,45 м3/мин;</a:t>
            </a:r>
          </a:p>
          <a:p>
            <a:pPr>
              <a:defRPr/>
            </a:pPr>
            <a:r>
              <a:rPr lang="ru-RU" sz="1400" dirty="0">
                <a:latin typeface="+mj-lt"/>
              </a:rPr>
              <a:t>электрические параметры – 3300 Вт, питание — 220 В;</a:t>
            </a:r>
          </a:p>
          <a:p>
            <a:pPr>
              <a:defRPr/>
            </a:pPr>
            <a:r>
              <a:rPr lang="ru-RU" sz="1400" dirty="0">
                <a:latin typeface="+mj-lt"/>
              </a:rPr>
              <a:t>производительность, в основе алюминий – 1-6 г/мин (0,3-2 см3/мин);</a:t>
            </a:r>
          </a:p>
          <a:p>
            <a:pPr>
              <a:defRPr/>
            </a:pPr>
            <a:r>
              <a:rPr lang="ru-RU" sz="1400" dirty="0">
                <a:latin typeface="+mj-lt"/>
              </a:rPr>
              <a:t>регуляция температурных показателей – 5 режимов;</a:t>
            </a:r>
          </a:p>
          <a:p>
            <a:pPr>
              <a:defRPr/>
            </a:pPr>
            <a:r>
              <a:rPr lang="ru-RU" sz="1400" dirty="0">
                <a:latin typeface="+mj-lt"/>
              </a:rPr>
              <a:t>размеры — 550х260х470 мм.</a:t>
            </a:r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>
            <a:off x="107504" y="3212976"/>
            <a:ext cx="8640960" cy="3456384"/>
          </a:xfrm>
          <a:prstGeom prst="bentConnector3">
            <a:avLst>
              <a:gd name="adj1" fmla="val 45746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5" name="Рисунок 9" descr="с43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549275"/>
            <a:ext cx="4095750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072438" cy="714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УЧАСТОК СЕРИЙНОЙ ПРОДУКЦИИ</a:t>
            </a:r>
          </a:p>
        </p:txBody>
      </p:sp>
      <p:sp>
        <p:nvSpPr>
          <p:cNvPr id="38914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1125538"/>
            <a:ext cx="3960812" cy="48244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400" dirty="0"/>
              <a:t>            Разработана конструкторская документация и освоено серийное производство насосов типа</a:t>
            </a:r>
            <a:r>
              <a:rPr lang="ru-RU" sz="1400" dirty="0">
                <a:latin typeface="Arial" charset="0"/>
              </a:rPr>
              <a:t>:</a:t>
            </a:r>
          </a:p>
          <a:p>
            <a:pPr eaLnBrk="1" hangingPunct="1"/>
            <a:r>
              <a:rPr lang="ru-RU" sz="1400" dirty="0"/>
              <a:t>Турбонасос НТ 25-40</a:t>
            </a:r>
          </a:p>
          <a:p>
            <a:pPr eaLnBrk="1" hangingPunct="1"/>
            <a:r>
              <a:rPr lang="ru-RU" sz="1400" dirty="0" err="1"/>
              <a:t>Пневмонасос</a:t>
            </a:r>
            <a:r>
              <a:rPr lang="ru-RU" sz="1400" dirty="0"/>
              <a:t> НПВ</a:t>
            </a:r>
          </a:p>
          <a:p>
            <a:pPr eaLnBrk="1" hangingPunct="1">
              <a:buNone/>
            </a:pPr>
            <a:r>
              <a:rPr lang="ru-RU" sz="1400" dirty="0">
                <a:latin typeface="Arial" charset="0"/>
              </a:rPr>
              <a:t>	</a:t>
            </a:r>
            <a:r>
              <a:rPr lang="ru-RU" sz="1400" dirty="0"/>
              <a:t>Насосы предназначены для откачки подземных вод при строительстве шахт, тоннелей, в горнорудной промышленности, строительстве зданий и сооружений, на предприятиях где есть подземные сооружения. </a:t>
            </a:r>
          </a:p>
          <a:p>
            <a:pPr eaLnBrk="1" hangingPunct="1">
              <a:buFont typeface="Wingdings" pitchFamily="2" charset="2"/>
              <a:buNone/>
            </a:pPr>
            <a:endParaRPr lang="ru-RU" sz="1400" dirty="0">
              <a:latin typeface="Arial" charset="0"/>
            </a:endParaRPr>
          </a:p>
          <a:p>
            <a:pPr eaLnBrk="1" hangingPunct="1"/>
            <a:endParaRPr lang="ru-RU" sz="1400" dirty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dirty="0"/>
              <a:t>           </a:t>
            </a:r>
          </a:p>
        </p:txBody>
      </p:sp>
      <p:pic>
        <p:nvPicPr>
          <p:cNvPr id="38915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663575" y="4745038"/>
            <a:ext cx="318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3995738" y="3068638"/>
            <a:ext cx="4392612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sz="1400" b="1">
                <a:latin typeface="Century Gothic" pitchFamily="34" charset="0"/>
              </a:rPr>
              <a:t>ТУРБОНАСОС ПНЕВМАТИЧЕСКИЙ НТ 25-40</a:t>
            </a:r>
          </a:p>
          <a:p>
            <a:pPr>
              <a:spcBef>
                <a:spcPct val="50000"/>
              </a:spcBef>
            </a:pPr>
            <a:endParaRPr lang="ru-RU" sz="1400" b="1">
              <a:latin typeface="Century Gothic" pitchFamily="34" charset="0"/>
            </a:endParaRP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 flipV="1">
            <a:off x="107504" y="3356992"/>
            <a:ext cx="8640960" cy="2952328"/>
          </a:xfrm>
          <a:prstGeom prst="bentConnector3">
            <a:avLst>
              <a:gd name="adj1" fmla="val 49259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9" name="Рисунок 10" descr="1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332163"/>
            <a:ext cx="35004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50825" y="214313"/>
            <a:ext cx="8280400" cy="10715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1200" dirty="0"/>
              <a:t>            </a:t>
            </a:r>
            <a:r>
              <a:rPr lang="ru-RU" sz="1600" b="1" dirty="0"/>
              <a:t>Освоено производство режущего и крепёжного инструмента для горнопромышленных комплексов типа «</a:t>
            </a:r>
            <a:r>
              <a:rPr lang="en-US" sz="1600" b="1" dirty="0"/>
              <a:t>LOVAT</a:t>
            </a:r>
            <a:r>
              <a:rPr lang="ru-RU" sz="1600" b="1" dirty="0"/>
              <a:t>», «</a:t>
            </a:r>
            <a:r>
              <a:rPr lang="en-US" sz="1600" b="1" dirty="0"/>
              <a:t>VIRT</a:t>
            </a:r>
            <a:r>
              <a:rPr lang="ru-RU" sz="1600" b="1" dirty="0"/>
              <a:t>»,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600" b="1" dirty="0"/>
              <a:t>«</a:t>
            </a:r>
            <a:r>
              <a:rPr lang="en-US" sz="1600" b="1" dirty="0" err="1"/>
              <a:t>Herrenknecht</a:t>
            </a:r>
            <a:r>
              <a:rPr lang="ru-RU" sz="1600" b="1" dirty="0"/>
              <a:t>», «</a:t>
            </a:r>
            <a:r>
              <a:rPr lang="en-US" sz="1600" b="1" dirty="0"/>
              <a:t>Robbins Company</a:t>
            </a:r>
            <a:r>
              <a:rPr lang="ru-RU" sz="1600" b="1" dirty="0"/>
              <a:t>».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dirty="0"/>
              <a:t>           </a:t>
            </a:r>
          </a:p>
        </p:txBody>
      </p:sp>
      <p:pic>
        <p:nvPicPr>
          <p:cNvPr id="39938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9" descr="с4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9" y="1557338"/>
            <a:ext cx="3542173" cy="315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10" descr="Копия с4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929066"/>
            <a:ext cx="214314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Соединительная линия уступом 6"/>
          <p:cNvCxnSpPr/>
          <p:nvPr/>
        </p:nvCxnSpPr>
        <p:spPr>
          <a:xfrm flipV="1">
            <a:off x="107504" y="3861048"/>
            <a:ext cx="8712968" cy="2304256"/>
          </a:xfrm>
          <a:prstGeom prst="bentConnector3">
            <a:avLst>
              <a:gd name="adj1" fmla="val 60392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2" name="Picture 5" descr="шнек посл коп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1700213"/>
            <a:ext cx="26638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Прямоугольник 7"/>
          <p:cNvSpPr>
            <a:spLocks noChangeArrowheads="1"/>
          </p:cNvSpPr>
          <p:nvPr/>
        </p:nvSpPr>
        <p:spPr bwMode="auto">
          <a:xfrm>
            <a:off x="428625" y="4286250"/>
            <a:ext cx="37687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1400">
              <a:latin typeface="Century Gothic" pitchFamily="34" charset="0"/>
            </a:endParaRPr>
          </a:p>
          <a:p>
            <a:pPr algn="ctr"/>
            <a:endParaRPr lang="ru-RU" sz="1400">
              <a:latin typeface="Century Gothic" pitchFamily="34" charset="0"/>
            </a:endParaRPr>
          </a:p>
          <a:p>
            <a:pPr algn="ctr"/>
            <a:endParaRPr lang="ru-RU" sz="1400" b="1">
              <a:latin typeface="Century Gothic" pitchFamily="34" charset="0"/>
            </a:endParaRPr>
          </a:p>
          <a:p>
            <a:pPr algn="ctr"/>
            <a:r>
              <a:rPr lang="ru-RU" sz="1400" b="1">
                <a:latin typeface="Century Gothic" pitchFamily="34" charset="0"/>
              </a:rPr>
              <a:t>Оборудование и запасные части </a:t>
            </a:r>
          </a:p>
          <a:p>
            <a:pPr algn="ctr"/>
            <a:r>
              <a:rPr lang="ru-RU" sz="1400" b="1">
                <a:latin typeface="Century Gothic" pitchFamily="34" charset="0"/>
              </a:rPr>
              <a:t>для тоннелепроходческого комплекса: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76825" y="1268413"/>
            <a:ext cx="3714750" cy="517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+mn-lt"/>
              </a:rPr>
              <a:t>Шнек для горнопроходческого комплекса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0625" y="3214688"/>
            <a:ext cx="3786188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1400" dirty="0"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latin typeface="+mn-lt"/>
              </a:rPr>
              <a:t>Шарошка для </a:t>
            </a:r>
            <a:r>
              <a:rPr lang="ru-RU" sz="1400" b="1" dirty="0" err="1">
                <a:latin typeface="+mn-lt"/>
              </a:rPr>
              <a:t>тоннелепроходческих</a:t>
            </a:r>
            <a:r>
              <a:rPr lang="ru-RU" sz="1400" b="1" dirty="0">
                <a:latin typeface="+mn-lt"/>
              </a:rPr>
              <a:t> машин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781" y="116632"/>
            <a:ext cx="7467600" cy="1143000"/>
          </a:xfrm>
        </p:spPr>
        <p:txBody>
          <a:bodyPr>
            <a:normAutofit/>
          </a:bodyPr>
          <a:lstStyle/>
          <a:p>
            <a:r>
              <a:rPr lang="ru-RU" b="1" dirty="0"/>
              <a:t>Проектирование и изготовление гидравлических цилиндров и станций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79781" y="1412776"/>
            <a:ext cx="3657600" cy="5112568"/>
          </a:xfrm>
        </p:spPr>
        <p:txBody>
          <a:bodyPr/>
          <a:lstStyle/>
          <a:p>
            <a:pPr lvl="0"/>
            <a:r>
              <a:rPr lang="ru-RU" sz="1300" dirty="0"/>
              <a:t>Проектирование и изготовление гидравлических цилиндров, как стандартного исполнения, так и по индивидуальному техническому заданию;</a:t>
            </a:r>
          </a:p>
          <a:p>
            <a:pPr lvl="0"/>
            <a:r>
              <a:rPr lang="ru-RU" sz="1300" dirty="0"/>
              <a:t>Проектирование и изготовление гидравлических и пневматических систем по техническому заданию;</a:t>
            </a:r>
          </a:p>
          <a:p>
            <a:pPr lvl="0"/>
            <a:r>
              <a:rPr lang="ru-RU" sz="1300" dirty="0"/>
              <a:t>Разработка гидравлических и пневматических принципиальных схем с интеграцией в существующие автоматические системы управления и по индивидуальному техническому заданию;</a:t>
            </a:r>
          </a:p>
          <a:p>
            <a:pPr lvl="0"/>
            <a:r>
              <a:rPr lang="ru-RU" sz="1300" dirty="0"/>
              <a:t>Подбор аналогов и замена компонентов импортных и отечественных производителей;</a:t>
            </a:r>
          </a:p>
          <a:p>
            <a:pPr lvl="0"/>
            <a:r>
              <a:rPr lang="ru-RU" sz="1300" dirty="0"/>
              <a:t>Анализ и доработка существующих схем </a:t>
            </a:r>
            <a:r>
              <a:rPr lang="ru-RU" sz="1300" dirty="0" err="1"/>
              <a:t>гидро</a:t>
            </a:r>
            <a:r>
              <a:rPr lang="ru-RU" sz="1300" dirty="0"/>
              <a:t>- и </a:t>
            </a:r>
            <a:r>
              <a:rPr lang="ru-RU" sz="1300" dirty="0" err="1"/>
              <a:t>пневмопривода</a:t>
            </a:r>
            <a:r>
              <a:rPr lang="ru-RU" sz="1300" dirty="0"/>
              <a:t> с целью улучшения работы оборудования, увеличения срока службы компонентов и уменьшения затрат на обслуживание.</a:t>
            </a:r>
          </a:p>
          <a:p>
            <a:endParaRPr lang="ru-RU" sz="1400" dirty="0"/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 flipV="1">
            <a:off x="251520" y="4208207"/>
            <a:ext cx="8496944" cy="2173121"/>
          </a:xfrm>
          <a:prstGeom prst="bentConnector3">
            <a:avLst>
              <a:gd name="adj1" fmla="val 50000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 r="14307"/>
          <a:stretch/>
        </p:blipFill>
        <p:spPr>
          <a:xfrm>
            <a:off x="4597001" y="1310432"/>
            <a:ext cx="3888432" cy="2683674"/>
          </a:xfrm>
          <a:prstGeom prst="rect">
            <a:avLst/>
          </a:prstGeom>
        </p:spPr>
      </p:pic>
      <p:pic>
        <p:nvPicPr>
          <p:cNvPr id="9" name="Рисунок 3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t="20047" r="7278"/>
          <a:stretch/>
        </p:blipFill>
        <p:spPr>
          <a:xfrm>
            <a:off x="4921037" y="4441207"/>
            <a:ext cx="3240360" cy="17071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54068" y="5927725"/>
            <a:ext cx="37147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+mn-lt"/>
              </a:rPr>
              <a:t>Гидравлический цилиндр ГЦ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83842" y="3815171"/>
            <a:ext cx="37147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+mn-lt"/>
              </a:rPr>
              <a:t>Гидравлическая станция ГС</a:t>
            </a:r>
          </a:p>
        </p:txBody>
      </p:sp>
    </p:spTree>
    <p:extLst>
      <p:ext uri="{BB962C8B-B14F-4D97-AF65-F5344CB8AC3E}">
        <p14:creationId xmlns:p14="http://schemas.microsoft.com/office/powerpoint/2010/main" val="1672590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5544618" cy="4157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3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5877272"/>
            <a:ext cx="442912" cy="30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5400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/>
              <a:t>СТАНОК–ПОЛУАВТОМАТ ГОРЯЧЕЙ НАВИВКИ ПРУЖИН</a:t>
            </a:r>
            <a:r>
              <a:rPr lang="en-US" sz="2000" dirty="0"/>
              <a:t> </a:t>
            </a:r>
            <a:r>
              <a:rPr lang="ru-RU" sz="2000" dirty="0"/>
              <a:t>УНИВЕРСАЛЬНЫЙ С ЧПУ, </a:t>
            </a:r>
            <a:r>
              <a:rPr lang="en-US" sz="2000" dirty="0"/>
              <a:t>L</a:t>
            </a:r>
            <a:r>
              <a:rPr lang="ru-RU" sz="2000" dirty="0"/>
              <a:t> = 900мм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940152" y="1844824"/>
          <a:ext cx="2776290" cy="3816424"/>
        </p:xfrm>
        <a:graphic>
          <a:graphicData uri="http://schemas.openxmlformats.org/drawingml/2006/table">
            <a:tbl>
              <a:tblPr/>
              <a:tblGrid>
                <a:gridCol w="2087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428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Диаметр прутка,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20…50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Внутренний диаметр пружин,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80…265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Наружный диаметр пружин максимальный,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120...365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Высота пружины максимальная,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160…900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428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Шаг пружины максимальный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150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Направление навивки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>
                          <a:effectLst/>
                          <a:latin typeface="+mj-lt"/>
                        </a:rPr>
                        <a:t>правое/левое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Цикловая производительность, с/</a:t>
                      </a:r>
                      <a:r>
                        <a:rPr lang="ru-RU" sz="1000" dirty="0" err="1">
                          <a:effectLst/>
                          <a:latin typeface="+mj-lt"/>
                        </a:rPr>
                        <a:t>пруж</a:t>
                      </a:r>
                      <a:endParaRPr lang="ru-RU" sz="1000" dirty="0">
                        <a:effectLst/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30…60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Частота вращения оправки, об/мин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10…60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Подача навивочной оправки номинальная, мм/мин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5500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44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Суммарная установленная мощность, </a:t>
                      </a:r>
                      <a:r>
                        <a:rPr lang="ru-RU" sz="1000" dirty="0" err="1">
                          <a:effectLst/>
                          <a:latin typeface="+mj-lt"/>
                        </a:rPr>
                        <a:t>кВТ</a:t>
                      </a:r>
                      <a:endParaRPr lang="ru-RU" sz="1000" dirty="0">
                        <a:effectLst/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8424936" cy="792088"/>
          </a:xfrm>
          <a:prstGeom prst="rect">
            <a:avLst/>
          </a:prstGeom>
        </p:spPr>
        <p:txBody>
          <a:bodyPr vert="horz" anchor="b">
            <a:normAutofit fontScale="900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small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Проектирование и изготовление оборудования для производства пружин</a:t>
            </a:r>
          </a:p>
        </p:txBody>
      </p:sp>
    </p:spTree>
    <p:extLst>
      <p:ext uri="{BB962C8B-B14F-4D97-AF65-F5344CB8AC3E}">
        <p14:creationId xmlns:p14="http://schemas.microsoft.com/office/powerpoint/2010/main" val="795062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124744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СТАНОК-ПОЛУАВТОМАТ ГОРЯЧЕЙ НАВИВКИ</a:t>
            </a:r>
            <a:r>
              <a:rPr lang="en-US" sz="2000" dirty="0"/>
              <a:t> </a:t>
            </a:r>
            <a:r>
              <a:rPr lang="ru-RU" sz="2000" dirty="0"/>
              <a:t>ПРУЖИН УНИВЕРСАЛЬНЫЙ С ЧПУ, L = 400 ММ</a:t>
            </a:r>
            <a:br>
              <a:rPr lang="ru-RU" sz="2000" dirty="0"/>
            </a:br>
            <a:r>
              <a:rPr lang="ru-RU" sz="2000" dirty="0"/>
              <a:t>СНПУ-400/150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22857" r="8446"/>
          <a:stretch>
            <a:fillRect/>
          </a:stretch>
        </p:blipFill>
        <p:spPr>
          <a:xfrm>
            <a:off x="323528" y="1844824"/>
            <a:ext cx="5544616" cy="4374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940152" y="1844824"/>
          <a:ext cx="2808312" cy="3782490"/>
        </p:xfrm>
        <a:graphic>
          <a:graphicData uri="http://schemas.openxmlformats.org/drawingml/2006/table">
            <a:tbl>
              <a:tblPr/>
              <a:tblGrid>
                <a:gridCol w="209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923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Диаметр прутка,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14…30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0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Внутренний диаметр пружин,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50…150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684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Наружный диаметр пружин максимальный,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210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50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Высота пружины максимальная,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400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54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Шаг пружины максимальный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14…75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950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Направление навивки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правое/левое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684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Цикловая производительность, с/</a:t>
                      </a:r>
                      <a:r>
                        <a:rPr lang="ru-RU" sz="1000" dirty="0" err="1">
                          <a:effectLst/>
                          <a:latin typeface="+mj-lt"/>
                        </a:rPr>
                        <a:t>пруж</a:t>
                      </a:r>
                      <a:endParaRPr lang="ru-RU" sz="1000" dirty="0">
                        <a:effectLst/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30…60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50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Частота вращения оправки, об/мин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10…60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684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Подача навивочной оправки 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max</a:t>
                      </a:r>
                      <a:r>
                        <a:rPr lang="ru-RU" sz="1000" dirty="0">
                          <a:effectLst/>
                          <a:latin typeface="+mj-lt"/>
                        </a:rPr>
                        <a:t>, мм/мин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9000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2684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Суммарная установленная мощность, </a:t>
                      </a:r>
                      <a:r>
                        <a:rPr lang="ru-RU" sz="1000" dirty="0" err="1">
                          <a:effectLst/>
                          <a:latin typeface="+mj-lt"/>
                        </a:rPr>
                        <a:t>кВТ</a:t>
                      </a:r>
                      <a:endParaRPr lang="ru-RU" sz="1000" dirty="0">
                        <a:effectLst/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Рисунок 3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5877272"/>
            <a:ext cx="442912" cy="30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58492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xn--j1afpc.xn--p1ai/images/products/stanok_shlifovki_torcov_pruzhin_dvustor_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3"/>
            <a:ext cx="432048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980728"/>
            <a:ext cx="38884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Century Gothic" panose="020B0502020202020204" pitchFamily="34" charset="0"/>
              </a:rPr>
              <a:t>Станок предназначен для шлифовки торцов пружин по программе поочередно с двух сторон, навитых из </a:t>
            </a:r>
            <a:r>
              <a:rPr lang="ru-RU" sz="1300" dirty="0" err="1">
                <a:latin typeface="Century Gothic" panose="020B0502020202020204" pitchFamily="34" charset="0"/>
              </a:rPr>
              <a:t>невальцованных</a:t>
            </a:r>
            <a:r>
              <a:rPr lang="ru-RU" sz="1300" dirty="0">
                <a:latin typeface="Century Gothic" panose="020B0502020202020204" pitchFamily="34" charset="0"/>
              </a:rPr>
              <a:t> прутков с предварительным формированием опорной части опорного витка резкой или из прутков с оттянутыми концами, причем после навивки концы опорных витков не должны выступать за общую опорную поверхность опорного витка более 1мм.</a:t>
            </a:r>
          </a:p>
          <a:p>
            <a:r>
              <a:rPr lang="ru-RU" sz="1300" dirty="0">
                <a:latin typeface="Century Gothic" panose="020B0502020202020204" pitchFamily="34" charset="0"/>
              </a:rPr>
              <a:t>Станок может быть использован для шлифовки пружин в среднесерийном производстве на разные типоразмеры пружин с переналадкой</a:t>
            </a:r>
            <a:r>
              <a:rPr lang="ru-RU" sz="1300" dirty="0"/>
              <a:t>.</a:t>
            </a:r>
            <a:endParaRPr lang="ru-RU" sz="13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4653135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51520" y="4029570"/>
          <a:ext cx="7632848" cy="2658720"/>
        </p:xfrm>
        <a:graphic>
          <a:graphicData uri="http://schemas.openxmlformats.org/drawingml/2006/table">
            <a:tbl>
              <a:tblPr/>
              <a:tblGrid>
                <a:gridCol w="552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636"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effectLst/>
                          <a:latin typeface="+mn-lt"/>
                        </a:rPr>
                        <a:t>Параметры обрабатываемых пружин: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диаметры прутка, мм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диаметр наружный пружины, мм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высота пружин, мм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r"/>
                      <a:r>
                        <a:rPr lang="ru-RU" sz="1200" dirty="0">
                          <a:effectLst/>
                          <a:latin typeface="+mn-lt"/>
                        </a:rPr>
                        <a:t>16...70</a:t>
                      </a:r>
                      <a:br>
                        <a:rPr lang="ru-RU" sz="1200" dirty="0">
                          <a:effectLst/>
                          <a:latin typeface="+mn-lt"/>
                        </a:rPr>
                      </a:br>
                      <a:r>
                        <a:rPr lang="ru-RU" sz="1200" dirty="0">
                          <a:effectLst/>
                          <a:latin typeface="+mn-lt"/>
                        </a:rPr>
                        <a:t>100…450</a:t>
                      </a:r>
                      <a:br>
                        <a:rPr lang="ru-RU" sz="1200" dirty="0">
                          <a:effectLst/>
                          <a:latin typeface="+mn-lt"/>
                        </a:rPr>
                      </a:br>
                      <a:r>
                        <a:rPr lang="ru-RU" sz="1200" dirty="0">
                          <a:effectLst/>
                          <a:latin typeface="+mn-lt"/>
                        </a:rPr>
                        <a:t>200…900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763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+mn-lt"/>
                        </a:rPr>
                        <a:t>Количество одновременно обрабатываемых пружин: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при наружном диаметре пружин 100-200 мм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при наружном диаметре пружин 200-450 мм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r"/>
                      <a:r>
                        <a:rPr lang="ru-RU" sz="1200" dirty="0">
                          <a:effectLst/>
                          <a:latin typeface="+mn-lt"/>
                        </a:rPr>
                        <a:t>4</a:t>
                      </a:r>
                      <a:br>
                        <a:rPr lang="ru-RU" sz="1200" dirty="0">
                          <a:effectLst/>
                          <a:latin typeface="+mn-lt"/>
                        </a:rPr>
                      </a:br>
                      <a:r>
                        <a:rPr lang="ru-RU" sz="1200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7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+mn-lt"/>
                        </a:rPr>
                        <a:t>Производительность цикловая по наружной тележечной пружине, секунд/пружина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337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+mn-lt"/>
                        </a:rPr>
                        <a:t>Установленная мощность, кВт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337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+mn-lt"/>
                        </a:rPr>
                        <a:t>Габаритные размеры (длина х ширина х высота), мм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effectLst/>
                          <a:latin typeface="+mn-lt"/>
                        </a:rPr>
                        <a:t>6880x4220x2420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337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+mn-lt"/>
                        </a:rPr>
                        <a:t>Масса, кг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  <a:latin typeface="+mn-lt"/>
                        </a:rPr>
                        <a:t>11200</a:t>
                      </a:r>
                    </a:p>
                  </a:txBody>
                  <a:tcPr marL="77359" marR="77359" marT="38680" marB="38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72008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b="1" dirty="0"/>
            </a:br>
            <a:r>
              <a:rPr lang="ru-RU" sz="2200" dirty="0"/>
              <a:t>СТАНОК ШЛИФОВКИ ТОРЦЕВ ПРУЖИН </a:t>
            </a:r>
            <a:br>
              <a:rPr lang="en-US" sz="2200" dirty="0"/>
            </a:br>
            <a:r>
              <a:rPr lang="ru-RU" sz="2200" dirty="0"/>
              <a:t>УНИВЕРСАЛЬНЫЙ С ПУ</a:t>
            </a:r>
          </a:p>
        </p:txBody>
      </p:sp>
    </p:spTree>
    <p:extLst>
      <p:ext uri="{BB962C8B-B14F-4D97-AF65-F5344CB8AC3E}">
        <p14:creationId xmlns:p14="http://schemas.microsoft.com/office/powerpoint/2010/main" val="940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785813"/>
            <a:ext cx="7467600" cy="50403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/>
              <a:t>Технологическая подготовка производства;</a:t>
            </a:r>
          </a:p>
          <a:p>
            <a:pPr>
              <a:lnSpc>
                <a:spcPct val="80000"/>
              </a:lnSpc>
            </a:pPr>
            <a:r>
              <a:rPr lang="ru-RU" sz="1600"/>
              <a:t>Разработка технологических, компоновочных и планировочных решений реконструируемых и вновь строящихся литейных, механосборочных, кузнечных цехов на основе новейших технологий; </a:t>
            </a:r>
          </a:p>
          <a:p>
            <a:pPr>
              <a:lnSpc>
                <a:spcPct val="80000"/>
              </a:lnSpc>
            </a:pPr>
            <a:r>
              <a:rPr lang="ru-RU" sz="1600"/>
              <a:t>Механизация и автоматизация технологических процессов;</a:t>
            </a:r>
          </a:p>
          <a:p>
            <a:pPr>
              <a:lnSpc>
                <a:spcPct val="80000"/>
              </a:lnSpc>
            </a:pPr>
            <a:r>
              <a:rPr lang="ru-RU" sz="1600"/>
              <a:t>Выполнение НИР и ОКР по совершенствованию действующих технологий;</a:t>
            </a:r>
          </a:p>
          <a:p>
            <a:pPr>
              <a:lnSpc>
                <a:spcPct val="80000"/>
              </a:lnSpc>
            </a:pPr>
            <a:r>
              <a:rPr lang="ru-RU" sz="1600"/>
              <a:t>Проектирование, изготовление и внедрение нестандартизированного оборудования;</a:t>
            </a:r>
          </a:p>
          <a:p>
            <a:pPr>
              <a:lnSpc>
                <a:spcPct val="80000"/>
              </a:lnSpc>
            </a:pPr>
            <a:r>
              <a:rPr lang="ru-RU" sz="1600"/>
              <a:t>Сервисное обслуживание, технологические наладочные работы спроектированного и изготовленного НСО</a:t>
            </a:r>
          </a:p>
          <a:p>
            <a:pPr>
              <a:lnSpc>
                <a:spcPct val="80000"/>
              </a:lnSpc>
            </a:pPr>
            <a:endParaRPr lang="ru-RU" sz="1600"/>
          </a:p>
          <a:p>
            <a:pPr>
              <a:lnSpc>
                <a:spcPct val="80000"/>
              </a:lnSpc>
            </a:pPr>
            <a:endParaRPr lang="ru-RU" sz="1000"/>
          </a:p>
          <a:p>
            <a:pPr>
              <a:lnSpc>
                <a:spcPct val="80000"/>
              </a:lnSpc>
            </a:pPr>
            <a:endParaRPr lang="ru-RU" sz="1000"/>
          </a:p>
          <a:p>
            <a:pPr>
              <a:lnSpc>
                <a:spcPct val="80000"/>
              </a:lnSpc>
              <a:buFont typeface="Wingdings" pitchFamily="2" charset="2"/>
              <a:buChar char="•"/>
            </a:pPr>
            <a:endParaRPr lang="ru-RU" sz="1200"/>
          </a:p>
        </p:txBody>
      </p:sp>
      <p:pic>
        <p:nvPicPr>
          <p:cNvPr id="18434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05488"/>
            <a:ext cx="442912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9" descr="свидет_деят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643313"/>
            <a:ext cx="1889125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0" descr="Сертификат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3643313"/>
            <a:ext cx="207010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1" descr="Сертификат Турбонасос НТ 25-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3643313"/>
            <a:ext cx="201295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12"/>
          <p:cNvSpPr>
            <a:spLocks noGrp="1"/>
          </p:cNvSpPr>
          <p:nvPr>
            <p:ph type="title" idx="4294967295"/>
          </p:nvPr>
        </p:nvSpPr>
        <p:spPr bwMode="auto">
          <a:xfrm>
            <a:off x="468313" y="260350"/>
            <a:ext cx="7467600" cy="5254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b="1" cap="none" dirty="0"/>
              <a:t>НАШИ ВОЗМОЖНОСТИ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7272"/>
            <a:ext cx="442912" cy="30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xn--j1afpc.xn--p1ai/images/products/stanok_shlifovki_torcov_pruzhin_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704522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1124744"/>
            <a:ext cx="33838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+mj-lt"/>
              </a:rPr>
              <a:t>Станок-полуавтомат может быть использован для шлифовки пружин от массового до мелкосерийного производства на разные типоразмеры пружин с переналадкой. Станок полуавтоматического цикла и может встраиваться в автоматизированные линии.</a:t>
            </a:r>
          </a:p>
          <a:p>
            <a:endParaRPr lang="ru-RU" dirty="0"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4725144"/>
          <a:ext cx="7128792" cy="1920240"/>
        </p:xfrm>
        <a:graphic>
          <a:graphicData uri="http://schemas.openxmlformats.org/drawingml/2006/table">
            <a:tbl>
              <a:tblPr/>
              <a:tblGrid>
                <a:gridCol w="4818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78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</a:rPr>
                        <a:t>Диаметр прутка,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>
                          <a:effectLst/>
                        </a:rPr>
                        <a:t>19...60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31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</a:rPr>
                        <a:t>Наружный диаметр пружины,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</a:rPr>
                        <a:t>100...300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8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</a:rPr>
                        <a:t>Высота пружины,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</a:rPr>
                        <a:t>до 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31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</a:rPr>
                        <a:t>Установленная мощность, кВт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</a:rPr>
                        <a:t>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31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</a:rPr>
                        <a:t>Производительность сек/пружина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</a:rPr>
                        <a:t>20...60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31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</a:rPr>
                        <a:t>Габаритные размеры, мм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</a:rPr>
                        <a:t>5400х2100х1700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78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</a:rPr>
                        <a:t>Масса, кг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effectLst/>
                        </a:rPr>
                        <a:t>10500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72008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b="1" dirty="0"/>
            </a:br>
            <a:r>
              <a:rPr lang="ru-RU" sz="2200" dirty="0"/>
              <a:t>СТАНОК-ПОЛУАВТОМАТ ШЛИФОВКИ ТОРЦЕВ ПРУЖИН </a:t>
            </a:r>
            <a:br>
              <a:rPr lang="en-US" sz="2200" dirty="0"/>
            </a:br>
            <a:r>
              <a:rPr lang="ru-RU" sz="2200" dirty="0"/>
              <a:t>ДВУХШПИНДЕЛЬНЫЙ УНИВЕРСАЛЬНЫЙ С ПУ</a:t>
            </a:r>
          </a:p>
        </p:txBody>
      </p:sp>
    </p:spTree>
    <p:extLst>
      <p:ext uri="{BB962C8B-B14F-4D97-AF65-F5344CB8AC3E}">
        <p14:creationId xmlns:p14="http://schemas.microsoft.com/office/powerpoint/2010/main" val="4139389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692696"/>
            <a:ext cx="6480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Пресс обжатия пружин пневматический</a:t>
            </a:r>
          </a:p>
          <a:p>
            <a:endParaRPr lang="ru-RU" dirty="0"/>
          </a:p>
        </p:txBody>
      </p:sp>
      <p:pic>
        <p:nvPicPr>
          <p:cNvPr id="2050" name="Picture 2" descr="http://xn--j1afpc.xn--p1ai/images/products/press_obzhatija_pruzhin_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800533" cy="3600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8064" y="3068960"/>
            <a:ext cx="3424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Диаметр прутка, мм                      19…30</a:t>
            </a:r>
          </a:p>
          <a:p>
            <a:endParaRPr lang="ru-RU" sz="1200" b="1" dirty="0">
              <a:latin typeface="+mj-lt"/>
            </a:endParaRP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Наружный диаметр </a:t>
            </a:r>
          </a:p>
          <a:p>
            <a:pPr marL="171450" indent="-171450" fontAlgn="ctr"/>
            <a:r>
              <a:rPr lang="ru-RU" sz="1200" dirty="0">
                <a:latin typeface="+mj-lt"/>
              </a:rPr>
              <a:t>     пружины, мм                                  30, 200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Высота пружины, мм	                 240…280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Габаритные </a:t>
            </a:r>
          </a:p>
          <a:p>
            <a:pPr marL="171450" indent="-171450" fontAlgn="ctr"/>
            <a:r>
              <a:rPr lang="ru-RU" sz="1200" dirty="0">
                <a:latin typeface="+mj-lt"/>
              </a:rPr>
              <a:t>     размеры, мм	      3485х3287х1850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Масса, кг		   2450</a:t>
            </a:r>
          </a:p>
          <a:p>
            <a:pPr fontAlgn="ctr"/>
            <a:endParaRPr lang="ru-RU" sz="1200" dirty="0">
              <a:latin typeface="+mj-lt"/>
            </a:endParaRPr>
          </a:p>
          <a:p>
            <a:pPr fontAlgn="ctr"/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2636912"/>
            <a:ext cx="326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Технические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val="693663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8976" y="5877272"/>
            <a:ext cx="442912" cy="30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xn--j1afpc.xn--p1ai/images/products/kompleks_valc_prutkov_500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762500" cy="357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92080" y="188640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333333"/>
                </a:solidFill>
                <a:latin typeface="+mj-lt"/>
              </a:rPr>
              <a:t>Комплекс автоматизированный вальцовки концов прутков на призму</a:t>
            </a:r>
          </a:p>
          <a:p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696471"/>
            <a:ext cx="31683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33333"/>
                </a:solidFill>
                <a:latin typeface="+mj-lt"/>
              </a:rPr>
              <a:t>Комплекс автоматизированный прокатки концов прутков на призму обеспечивает приемку от цехового загрузочного устройства пачки прутков, разборки ее с поштучной выдачей под индукционный нагрев конца прутка, при этом, если второй конец прутка оттянутый, то он ориентируется заданным положением, оттяжки конца методом прокатки на призму-лопатку согласно ГОСТ 1452-2011 и накоплением их в пачку в автоматическом режиме.</a:t>
            </a:r>
            <a:endParaRPr lang="ru-RU" sz="1200" dirty="0">
              <a:latin typeface="+mj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5536" y="4412362"/>
          <a:ext cx="6058246" cy="2267436"/>
        </p:xfrm>
        <a:graphic>
          <a:graphicData uri="http://schemas.openxmlformats.org/drawingml/2006/table">
            <a:tbl>
              <a:tblPr/>
              <a:tblGrid>
                <a:gridCol w="302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Диаметр прутков, мм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ru-RU" sz="1200">
                        <a:effectLst/>
                      </a:endParaRP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10…30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Длина прутков, мм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ru-RU" sz="1200">
                        <a:effectLst/>
                      </a:endParaRP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>
                          <a:effectLst/>
                          <a:latin typeface="+mj-lt"/>
                        </a:rPr>
                        <a:t>1500…4500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Максимальная масса, кг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ru-RU" sz="1200">
                        <a:effectLst/>
                      </a:endParaRP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297"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Длина нагреваемой части прутка, мм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ru-RU" sz="1200">
                        <a:effectLst/>
                      </a:endParaRP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>
                          <a:effectLst/>
                          <a:latin typeface="+mj-lt"/>
                        </a:rPr>
                        <a:t>до 360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297"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Максимальная масса загруженных прутков, кг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ru-RU" sz="1200">
                        <a:effectLst/>
                      </a:endParaRP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4000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  <a:latin typeface="+mj-lt"/>
                        </a:rPr>
                        <a:t>ТЕХНИЧЕСКИЕ ХАРАКТЕРИСТИКИ КОМПЛЕКСА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Установленная мощность, кВт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365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567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Габаритные размеры, (Ширина х Длина х Высота), мм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6310х9400х3193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+mj-lt"/>
                        </a:rPr>
                        <a:t>Масса, кг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+mj-lt"/>
                        </a:rPr>
                        <a:t>                                                        </a:t>
                      </a:r>
                      <a:r>
                        <a:rPr lang="ru-RU" sz="10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+mj-lt"/>
                        </a:rPr>
                        <a:t>18000</a:t>
                      </a:r>
                      <a:endParaRPr lang="ru-RU" sz="1000" dirty="0">
                        <a:latin typeface="+mj-lt"/>
                      </a:endParaRP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80817" y="4047673"/>
            <a:ext cx="2795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+mj-lt"/>
              </a:rPr>
              <a:t>ТЕХНИЧЕСКИЕ ХАРАКТЕРИСТИКИ ПРУТКОВ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085766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8976" y="5877272"/>
            <a:ext cx="442912" cy="30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796136" y="696470"/>
            <a:ext cx="2952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200" dirty="0">
                <a:latin typeface="+mn-lt"/>
              </a:rPr>
              <a:t>Станок бесцентрово-токарный для обработки прутков диаметрами 10..63 мм предназначен для удаления дефектного и обезуглероженного слоя с поверхности прутков из пружинных сталей с </a:t>
            </a:r>
            <a:r>
              <a:rPr lang="ru-RU" sz="1200" dirty="0" err="1">
                <a:latin typeface="+mn-lt"/>
              </a:rPr>
              <a:t>σв </a:t>
            </a:r>
            <a:r>
              <a:rPr lang="ru-RU" sz="1200" dirty="0">
                <a:latin typeface="+mn-lt"/>
              </a:rPr>
              <a:t>до 1200 МПа.</a:t>
            </a:r>
          </a:p>
          <a:p>
            <a:pPr fontAlgn="ctr"/>
            <a:r>
              <a:rPr lang="ru-RU" sz="1200" dirty="0">
                <a:latin typeface="+mn-lt"/>
              </a:rPr>
              <a:t>Прутки, поступающие на обработку, должны иметь обработанные торцы (без заусенцев и перпендикулярные оси прутка), а также </a:t>
            </a:r>
            <a:r>
              <a:rPr lang="ru-RU" sz="1200" dirty="0" err="1">
                <a:latin typeface="+mn-lt"/>
              </a:rPr>
              <a:t>заходную</a:t>
            </a:r>
            <a:r>
              <a:rPr lang="ru-RU" sz="1200" dirty="0">
                <a:latin typeface="+mn-lt"/>
              </a:rPr>
              <a:t> фаску, размер которой больше глубины срезаемого слоя.</a:t>
            </a:r>
          </a:p>
          <a:p>
            <a:pPr fontAlgn="ctr"/>
            <a:r>
              <a:rPr lang="ru-RU" sz="1200" dirty="0">
                <a:latin typeface="+mn-lt"/>
              </a:rPr>
              <a:t>Кривизна прутков не должна превышать 1 мм на метр длины.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5536" y="4725144"/>
          <a:ext cx="7560840" cy="1645028"/>
        </p:xfrm>
        <a:graphic>
          <a:graphicData uri="http://schemas.openxmlformats.org/drawingml/2006/table">
            <a:tbl>
              <a:tblPr/>
              <a:tblGrid>
                <a:gridCol w="3780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  <a:latin typeface="+mj-lt"/>
                        </a:rPr>
                        <a:t>ТЕХНИЧЕСКИЕ ХАРАКТЕРИСТИКИ КОМПЛЕКСА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Установленная мощность, кВт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365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95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Минимальная длина прутка, мм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2500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95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Частота вращения резцовой головки,  об/мин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200…2000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9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Скорость подачи прутка, м/мин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4…40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95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+mj-lt"/>
                        </a:rPr>
                        <a:t>Габаритные размеры, (Ширина х Длина х Высота), мм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4375х10955х2150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+mj-lt"/>
                        </a:rPr>
                        <a:t>Масса, кг</a:t>
                      </a: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>
                          <a:effectLst/>
                          <a:latin typeface="+mj-lt"/>
                        </a:rPr>
                        <a:t>                                                        </a:t>
                      </a:r>
                      <a:r>
                        <a:rPr lang="ru-RU" sz="10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+mj-lt"/>
                        </a:rPr>
                        <a:t>12000</a:t>
                      </a:r>
                      <a:endParaRPr lang="ru-RU" sz="1000" dirty="0">
                        <a:latin typeface="+mj-lt"/>
                      </a:endParaRPr>
                    </a:p>
                  </a:txBody>
                  <a:tcPr marL="82604" marR="82604" marT="41302" marB="4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Рисунок 10" descr="Бесцентрово-токарный станок.jpg"/>
          <p:cNvPicPr>
            <a:picLocks noChangeAspect="1"/>
          </p:cNvPicPr>
          <p:nvPr/>
        </p:nvPicPr>
        <p:blipFill>
          <a:blip r:embed="rId3" cstate="print"/>
          <a:srcRect l="9082" t="23750" r="4092" b="19551"/>
          <a:stretch>
            <a:fillRect/>
          </a:stretch>
        </p:blipFill>
        <p:spPr>
          <a:xfrm>
            <a:off x="251520" y="724974"/>
            <a:ext cx="5400600" cy="33520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9672" y="188641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333333"/>
                </a:solidFill>
                <a:latin typeface="+mj-lt"/>
              </a:rPr>
              <a:t>Комплекс автоматизированный вальцовки концов прутков на призму</a:t>
            </a:r>
          </a:p>
          <a:p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2389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7543800" cy="5127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b="1" dirty="0"/>
              <a:t>кооперация</a:t>
            </a:r>
            <a:endParaRPr lang="ru-RU" dirty="0"/>
          </a:p>
        </p:txBody>
      </p:sp>
      <p:sp>
        <p:nvSpPr>
          <p:cNvPr id="40962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57200" y="1571625"/>
            <a:ext cx="3657600" cy="3786188"/>
          </a:xfrm>
        </p:spPr>
        <p:txBody>
          <a:bodyPr/>
          <a:lstStyle/>
          <a:p>
            <a:r>
              <a:rPr lang="ru-RU" sz="1400"/>
              <a:t>Производственные факторы: черная и цветная металлургия, листовая сталь, металлические заготовки;</a:t>
            </a:r>
          </a:p>
          <a:p>
            <a:r>
              <a:rPr lang="ru-RU" sz="1400"/>
              <a:t>Удобный логистический хаб, сырьевая база;</a:t>
            </a:r>
          </a:p>
          <a:p>
            <a:r>
              <a:rPr lang="ru-RU" sz="1400"/>
              <a:t>Готовая инфраструктура;</a:t>
            </a:r>
          </a:p>
          <a:p>
            <a:r>
              <a:rPr lang="ru-RU" sz="1400"/>
              <a:t>Развитая сеть поставщиков комплектующих и услуг;</a:t>
            </a:r>
          </a:p>
          <a:p>
            <a:r>
              <a:rPr lang="ru-RU" sz="1400"/>
              <a:t>Связи малых и средних производственных предприятий;</a:t>
            </a:r>
          </a:p>
          <a:p>
            <a:r>
              <a:rPr lang="ru-RU" sz="1400"/>
              <a:t>Зона индустриальный парк «Химпарк Тагил»;</a:t>
            </a:r>
          </a:p>
          <a:p>
            <a:r>
              <a:rPr lang="ru-RU" sz="1400"/>
              <a:t>Рядом особая экономическая зона «Титановая долина».</a:t>
            </a:r>
          </a:p>
          <a:p>
            <a:endParaRPr lang="ru-RU" sz="1400"/>
          </a:p>
        </p:txBody>
      </p:sp>
      <p:sp>
        <p:nvSpPr>
          <p:cNvPr id="40963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4371975" y="1500188"/>
            <a:ext cx="3657600" cy="3071812"/>
          </a:xfrm>
        </p:spPr>
        <p:txBody>
          <a:bodyPr/>
          <a:lstStyle/>
          <a:p>
            <a:r>
              <a:rPr lang="ru-RU" sz="1400"/>
              <a:t>Совместное участие в государственной поддержке – льготы, финансирование («приоритетный проект», «СПИК»);</a:t>
            </a:r>
          </a:p>
          <a:p>
            <a:r>
              <a:rPr lang="ru-RU" sz="1400"/>
              <a:t>Доступный разнонаправленный сбыт;</a:t>
            </a:r>
          </a:p>
          <a:p>
            <a:r>
              <a:rPr lang="ru-RU" sz="1400"/>
              <a:t>Сокращение издержек;</a:t>
            </a:r>
          </a:p>
          <a:p>
            <a:r>
              <a:rPr lang="ru-RU" sz="1400"/>
              <a:t>Развитие и модернизация производственных мощностей;</a:t>
            </a:r>
          </a:p>
          <a:p>
            <a:r>
              <a:rPr lang="ru-RU" sz="1400"/>
              <a:t>Смежные производства, в том числе металлообработка;</a:t>
            </a:r>
          </a:p>
          <a:p>
            <a:r>
              <a:rPr lang="ru-RU" sz="1400"/>
              <a:t>Импортозамещение.</a:t>
            </a:r>
          </a:p>
          <a:p>
            <a:pPr>
              <a:buFont typeface="Wingdings" pitchFamily="2" charset="2"/>
              <a:buNone/>
            </a:pPr>
            <a:endParaRPr lang="ru-RU" sz="1400"/>
          </a:p>
        </p:txBody>
      </p:sp>
      <p:sp>
        <p:nvSpPr>
          <p:cNvPr id="40964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457200" y="857250"/>
            <a:ext cx="3657600" cy="571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ru-RU" sz="2000" b="1">
                <a:solidFill>
                  <a:srgbClr val="FFFFFF"/>
                </a:solidFill>
              </a:rPr>
              <a:t>Преимущества</a:t>
            </a:r>
          </a:p>
        </p:txBody>
      </p:sp>
      <p:sp>
        <p:nvSpPr>
          <p:cNvPr id="40965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4343400" y="857250"/>
            <a:ext cx="3657600" cy="571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anchor="ctr"/>
          <a:lstStyle/>
          <a:p>
            <a:pPr marL="0" indent="0">
              <a:buFontTx/>
              <a:buNone/>
            </a:pPr>
            <a:endParaRPr lang="ru-RU" sz="2000" b="1">
              <a:solidFill>
                <a:srgbClr val="FFFFFF"/>
              </a:solidFill>
            </a:endParaRPr>
          </a:p>
          <a:p>
            <a:pPr marL="0" indent="0" algn="ctr">
              <a:buFontTx/>
              <a:buNone/>
            </a:pPr>
            <a:r>
              <a:rPr lang="ru-RU" sz="2000" b="1">
                <a:solidFill>
                  <a:srgbClr val="FFFFFF"/>
                </a:solidFill>
              </a:rPr>
              <a:t>Выгода</a:t>
            </a:r>
          </a:p>
          <a:p>
            <a:pPr marL="0" indent="0">
              <a:buFontTx/>
              <a:buNone/>
            </a:pPr>
            <a:endParaRPr lang="ru-RU" sz="2000" b="1">
              <a:solidFill>
                <a:srgbClr val="FFFFFF"/>
              </a:solidFill>
            </a:endParaRPr>
          </a:p>
        </p:txBody>
      </p:sp>
      <p:pic>
        <p:nvPicPr>
          <p:cNvPr id="40966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Блок-схема: память с прямым доступом 9"/>
          <p:cNvSpPr/>
          <p:nvPr/>
        </p:nvSpPr>
        <p:spPr>
          <a:xfrm>
            <a:off x="3571875" y="4500563"/>
            <a:ext cx="4572000" cy="2143125"/>
          </a:xfrm>
          <a:prstGeom prst="flowChartMagneticDrum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7543800" cy="512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/>
              <a:t>ПРЕДЛОЖЕНИЯ ДЛЯ СОТРУДНИЧЕСТВА</a:t>
            </a:r>
          </a:p>
        </p:txBody>
      </p:sp>
      <p:sp>
        <p:nvSpPr>
          <p:cNvPr id="41986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57200" y="928688"/>
            <a:ext cx="7972425" cy="2500312"/>
          </a:xfrm>
        </p:spPr>
        <p:txBody>
          <a:bodyPr/>
          <a:lstStyle/>
          <a:p>
            <a:r>
              <a:rPr lang="ru-RU" sz="1600"/>
              <a:t>У нас есть все службы необходимые для разработки конструкторской документации, написания технологии, изготовления и проведения испытаний различного рода нестандартизированного оборудования;</a:t>
            </a:r>
          </a:p>
          <a:p>
            <a:r>
              <a:rPr lang="ru-RU" sz="1600"/>
              <a:t>Мы имеем собственную производственную площадку, которая включает в себя участки механической и термической обработки, а также участок по отливке изделий из металла;    </a:t>
            </a:r>
          </a:p>
          <a:p>
            <a:r>
              <a:rPr lang="ru-RU" sz="1600"/>
              <a:t>Предлагаем Вам расширить сотрудничество по производству специализированного оборудования и его дальнейшей модернизации.</a:t>
            </a:r>
          </a:p>
          <a:p>
            <a:endParaRPr lang="ru-RU" sz="1400"/>
          </a:p>
          <a:p>
            <a:endParaRPr lang="ru-RU" sz="1400"/>
          </a:p>
          <a:p>
            <a:endParaRPr lang="ru-RU" sz="1400"/>
          </a:p>
          <a:p>
            <a:pPr>
              <a:buFont typeface="Wingdings" pitchFamily="2" charset="2"/>
              <a:buNone/>
            </a:pPr>
            <a:endParaRPr lang="ru-RU" sz="1400"/>
          </a:p>
          <a:p>
            <a:pPr algn="ctr">
              <a:buFont typeface="Wingdings" pitchFamily="2" charset="2"/>
              <a:buNone/>
            </a:pPr>
            <a:endParaRPr lang="ru-RU" sz="1400"/>
          </a:p>
          <a:p>
            <a:pPr>
              <a:buFont typeface="Wingdings" pitchFamily="2" charset="2"/>
              <a:buNone/>
            </a:pPr>
            <a:endParaRPr lang="ru-RU" sz="1400"/>
          </a:p>
          <a:p>
            <a:pPr>
              <a:buFont typeface="Wingdings" pitchFamily="2" charset="2"/>
              <a:buNone/>
            </a:pPr>
            <a:endParaRPr lang="ru-RU" sz="1400"/>
          </a:p>
          <a:p>
            <a:pPr>
              <a:buFont typeface="Wingdings" pitchFamily="2" charset="2"/>
              <a:buNone/>
            </a:pPr>
            <a:endParaRPr lang="ru-RU" sz="1400"/>
          </a:p>
          <a:p>
            <a:endParaRPr lang="ru-RU" sz="1400"/>
          </a:p>
        </p:txBody>
      </p:sp>
      <p:pic>
        <p:nvPicPr>
          <p:cNvPr id="41987" name="Рисунок 3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Блок-схема: перфолента 8"/>
          <p:cNvSpPr/>
          <p:nvPr/>
        </p:nvSpPr>
        <p:spPr>
          <a:xfrm>
            <a:off x="428625" y="3143250"/>
            <a:ext cx="7643813" cy="3500438"/>
          </a:xfrm>
          <a:prstGeom prst="flowChartPunchedTap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8" descr="tagil_3"/>
          <p:cNvPicPr>
            <a:picLocks noChangeAspect="1" noChangeArrowheads="1"/>
          </p:cNvPicPr>
          <p:nvPr/>
        </p:nvPicPr>
        <p:blipFill>
          <a:blip r:embed="rId2" cstate="print"/>
          <a:srcRect t="5862" b="2242"/>
          <a:stretch>
            <a:fillRect/>
          </a:stretch>
        </p:blipFill>
        <p:spPr bwMode="auto">
          <a:xfrm>
            <a:off x="179388" y="692150"/>
            <a:ext cx="8496300" cy="501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0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79388" y="0"/>
            <a:ext cx="7467600" cy="77787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b="1" cap="none"/>
              <a:t>КОНТАКТЫ</a:t>
            </a:r>
          </a:p>
        </p:txBody>
      </p:sp>
      <p:pic>
        <p:nvPicPr>
          <p:cNvPr id="43011" name="Рисунок 3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Прямоугольник 3"/>
          <p:cNvSpPr>
            <a:spLocks noChangeArrowheads="1"/>
          </p:cNvSpPr>
          <p:nvPr/>
        </p:nvSpPr>
        <p:spPr bwMode="auto">
          <a:xfrm>
            <a:off x="179388" y="5851525"/>
            <a:ext cx="64436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>
                <a:solidFill>
                  <a:schemeClr val="folHlink"/>
                </a:solidFill>
                <a:latin typeface="Century Gothic" pitchFamily="34" charset="0"/>
              </a:rPr>
              <a:t>Ваше мнение очень ценно для нас</a:t>
            </a:r>
          </a:p>
          <a:p>
            <a:pPr>
              <a:buFont typeface="Wingdings" pitchFamily="2" charset="2"/>
              <a:buChar char="ü"/>
            </a:pPr>
            <a:r>
              <a:rPr lang="ru-RU" sz="2000" b="1">
                <a:solidFill>
                  <a:schemeClr val="folHlink"/>
                </a:solidFill>
                <a:latin typeface="Century Gothic" pitchFamily="34" charset="0"/>
              </a:rPr>
              <a:t>Вместе с Вами мы создадим будущее</a:t>
            </a:r>
          </a:p>
          <a:p>
            <a:pPr>
              <a:buFont typeface="Wingdings" pitchFamily="2" charset="2"/>
              <a:buChar char="ü"/>
            </a:pPr>
            <a:endParaRPr lang="ru-RU" sz="2000" b="1">
              <a:solidFill>
                <a:schemeClr val="folHlink"/>
              </a:solidFill>
              <a:latin typeface="Century Gothic" pitchFamily="34" charset="0"/>
            </a:endParaRPr>
          </a:p>
        </p:txBody>
      </p:sp>
      <p:sp>
        <p:nvSpPr>
          <p:cNvPr id="4301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50825" y="836613"/>
            <a:ext cx="3744913" cy="33845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E-mail: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folHlink"/>
                </a:solidFill>
              </a:rPr>
              <a:t>untk@untk.ru</a:t>
            </a:r>
            <a:r>
              <a:rPr lang="ru-RU" sz="1400" b="1" dirty="0">
                <a:solidFill>
                  <a:schemeClr val="bg1"/>
                </a:solidFill>
              </a:rPr>
              <a:t> </a:t>
            </a:r>
          </a:p>
          <a:p>
            <a:pPr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WWW: </a:t>
            </a:r>
            <a:r>
              <a:rPr lang="en-US" sz="1600" b="1" dirty="0">
                <a:solidFill>
                  <a:schemeClr val="folHlink"/>
                </a:solidFill>
              </a:rPr>
              <a:t>http</a:t>
            </a:r>
            <a:r>
              <a:rPr lang="ru-RU" sz="1600" b="1" dirty="0">
                <a:solidFill>
                  <a:schemeClr val="folHlink"/>
                </a:solidFill>
              </a:rPr>
              <a:t>:</a:t>
            </a:r>
            <a:r>
              <a:rPr lang="en-US" sz="1600" b="1" dirty="0">
                <a:solidFill>
                  <a:schemeClr val="folHlink"/>
                </a:solidFill>
              </a:rPr>
              <a:t>//untk.ru</a:t>
            </a:r>
            <a:r>
              <a:rPr lang="ru-RU" sz="1400" b="1" dirty="0">
                <a:solidFill>
                  <a:schemeClr val="bg1"/>
                </a:solidFill>
              </a:rPr>
              <a:t> </a:t>
            </a:r>
          </a:p>
          <a:p>
            <a:pPr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Почтовый адрес:</a:t>
            </a:r>
          </a:p>
          <a:p>
            <a:pPr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622007, Свердловская обл., </a:t>
            </a:r>
          </a:p>
          <a:p>
            <a:pPr>
              <a:buFont typeface="Wingdings" pitchFamily="2" charset="2"/>
              <a:buNone/>
            </a:pPr>
            <a:r>
              <a:rPr lang="ru-RU" sz="1400" b="1" dirty="0" err="1">
                <a:solidFill>
                  <a:schemeClr val="bg1"/>
                </a:solidFill>
              </a:rPr>
              <a:t>г.Нижний</a:t>
            </a:r>
            <a:r>
              <a:rPr lang="ru-RU" sz="1400" b="1" dirty="0">
                <a:solidFill>
                  <a:schemeClr val="bg1"/>
                </a:solidFill>
              </a:rPr>
              <a:t> Тагил, Восточное шоссе, 28А</a:t>
            </a:r>
          </a:p>
          <a:p>
            <a:pPr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Телефон приемной:  +7 (3435) 34-42-98</a:t>
            </a:r>
          </a:p>
          <a:p>
            <a:pPr>
              <a:buFont typeface="Wingdings" pitchFamily="2" charset="2"/>
              <a:buNone/>
            </a:pPr>
            <a:endParaRPr lang="ru-RU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052736"/>
            <a:ext cx="5508756" cy="3940455"/>
          </a:xfrm>
          <a:prstGeom prst="upDownArrow">
            <a:avLst/>
          </a:prstGeom>
          <a:ln>
            <a:solidFill>
              <a:schemeClr val="bg1"/>
            </a:solidFill>
          </a:ln>
          <a:effectLst>
            <a:softEdge rad="317500"/>
          </a:effectLst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7064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cap="none"/>
              <a:t>СТРУКТУРА ПРОИЗВОДСТВА</a:t>
            </a:r>
            <a:endParaRPr lang="ru-RU" cap="none"/>
          </a:p>
        </p:txBody>
      </p:sp>
      <p:sp>
        <p:nvSpPr>
          <p:cNvPr id="19459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57200" y="2349500"/>
            <a:ext cx="6994525" cy="4124325"/>
          </a:xfrm>
        </p:spPr>
        <p:txBody>
          <a:bodyPr/>
          <a:lstStyle/>
          <a:p>
            <a:pPr eaLnBrk="1" hangingPunct="1"/>
            <a:r>
              <a:rPr lang="ru-RU" dirty="0"/>
              <a:t>1. Заготовительный участок</a:t>
            </a:r>
          </a:p>
          <a:p>
            <a:pPr eaLnBrk="1" hangingPunct="1"/>
            <a:r>
              <a:rPr lang="ru-RU" dirty="0"/>
              <a:t>2. Механический участок</a:t>
            </a:r>
          </a:p>
          <a:p>
            <a:pPr eaLnBrk="1" hangingPunct="1"/>
            <a:r>
              <a:rPr lang="ru-RU" dirty="0"/>
              <a:t>3. Механосборочный участок</a:t>
            </a:r>
          </a:p>
          <a:p>
            <a:pPr eaLnBrk="1" hangingPunct="1"/>
            <a:r>
              <a:rPr lang="ru-RU" dirty="0"/>
              <a:t>4. Участок наладки</a:t>
            </a:r>
          </a:p>
          <a:p>
            <a:pPr eaLnBrk="1" hangingPunct="1"/>
            <a:r>
              <a:rPr lang="ru-RU" dirty="0"/>
              <a:t>5. Участок выпуска</a:t>
            </a:r>
            <a:r>
              <a:rPr lang="ru-RU" dirty="0">
                <a:latin typeface="Arial" charset="0"/>
              </a:rPr>
              <a:t> </a:t>
            </a:r>
            <a:r>
              <a:rPr lang="ru-RU" dirty="0"/>
              <a:t>серийной продукции</a:t>
            </a:r>
          </a:p>
          <a:p>
            <a:pPr eaLnBrk="1" hangingPunct="1">
              <a:buFont typeface="Wingdings" pitchFamily="2" charset="2"/>
              <a:buNone/>
            </a:pPr>
            <a:endParaRPr lang="ru-RU" dirty="0"/>
          </a:p>
        </p:txBody>
      </p:sp>
      <p:pic>
        <p:nvPicPr>
          <p:cNvPr id="19460" name="Рисунок 3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188913"/>
            <a:ext cx="7723188" cy="7826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cap="none" dirty="0">
                <a:latin typeface="+mn-lt"/>
              </a:rPr>
              <a:t>ЗАГОТОВИТЕЛЬНЫЙ УЧАСТОК</a:t>
            </a:r>
          </a:p>
        </p:txBody>
      </p:sp>
      <p:sp>
        <p:nvSpPr>
          <p:cNvPr id="20482" name="Содержимое 7"/>
          <p:cNvSpPr>
            <a:spLocks noGrp="1"/>
          </p:cNvSpPr>
          <p:nvPr>
            <p:ph sz="half" idx="4294967295"/>
          </p:nvPr>
        </p:nvSpPr>
        <p:spPr>
          <a:xfrm>
            <a:off x="179388" y="928688"/>
            <a:ext cx="4105275" cy="55959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900"/>
              <a:t>	</a:t>
            </a:r>
            <a:r>
              <a:rPr lang="ru-RU" sz="1400"/>
              <a:t>На данном участке происходит изготовление деталей и заготовок для последующей сборки металлоконструкций, дробеструйная очистка заготовок, раскрой листового металлопроката с помощью газовой и плазменной резки, резка ленточными пилами, рубка листового материала и заготовок различных профилей.	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400"/>
              <a:t>	</a:t>
            </a:r>
            <a:r>
              <a:rPr lang="ru-RU" sz="1600" b="1"/>
              <a:t>Оборудование Заготовительного участка:</a:t>
            </a:r>
            <a:r>
              <a:rPr lang="ru-RU" sz="1600"/>
              <a:t> </a:t>
            </a:r>
          </a:p>
          <a:p>
            <a:pPr algn="just" eaLnBrk="1" hangingPunct="1"/>
            <a:r>
              <a:rPr lang="ru-RU" sz="1400"/>
              <a:t>гильотинные ножницы </a:t>
            </a:r>
          </a:p>
          <a:p>
            <a:pPr algn="just" eaLnBrk="1" hangingPunct="1"/>
            <a:r>
              <a:rPr lang="ru-RU" sz="1400"/>
              <a:t>ленточные и дисковые пилы </a:t>
            </a:r>
          </a:p>
          <a:p>
            <a:pPr eaLnBrk="1" hangingPunct="1"/>
            <a:r>
              <a:rPr lang="ru-RU" sz="1400"/>
              <a:t>машина термической резки</a:t>
            </a:r>
          </a:p>
          <a:p>
            <a:pPr eaLnBrk="1" hangingPunct="1"/>
            <a:r>
              <a:rPr lang="ru-RU" sz="1400"/>
              <a:t>кран –балка, позволяющая перемещать грузы весом до 10 тонн</a:t>
            </a:r>
            <a:endParaRPr lang="ru-RU" sz="1400">
              <a:latin typeface="Arial" charset="0"/>
            </a:endParaRPr>
          </a:p>
          <a:p>
            <a:pPr eaLnBrk="1" hangingPunct="1"/>
            <a:r>
              <a:rPr lang="ru-RU" sz="1400"/>
              <a:t>другое оборудование, позволяющее</a:t>
            </a:r>
            <a:r>
              <a:rPr lang="ru-RU" sz="1400">
                <a:latin typeface="Arial" charset="0"/>
              </a:rPr>
              <a:t> </a:t>
            </a:r>
            <a:r>
              <a:rPr lang="ru-RU" sz="1400"/>
              <a:t>быстро и качественно выполнять процесс изготовления заготовок </a:t>
            </a:r>
          </a:p>
        </p:txBody>
      </p:sp>
      <p:sp>
        <p:nvSpPr>
          <p:cNvPr id="20483" name="Rectangle 8"/>
          <p:cNvSpPr>
            <a:spLocks noGrp="1"/>
          </p:cNvSpPr>
          <p:nvPr>
            <p:ph type="body" sz="half" idx="4294967295"/>
          </p:nvPr>
        </p:nvSpPr>
        <p:spPr>
          <a:xfrm>
            <a:off x="4500563" y="1557338"/>
            <a:ext cx="3929062" cy="4916487"/>
          </a:xfrm>
        </p:spPr>
        <p:txBody>
          <a:bodyPr/>
          <a:lstStyle/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eaLnBrk="1" hangingPunct="1"/>
            <a:endParaRPr lang="ru-RU" sz="1200">
              <a:latin typeface="Arial" charset="0"/>
            </a:endParaRPr>
          </a:p>
          <a:p>
            <a:pPr algn="ctr" eaLnBrk="1" hangingPunct="1">
              <a:spcBef>
                <a:spcPts val="100"/>
              </a:spcBef>
              <a:buFont typeface="Wingdings" pitchFamily="2" charset="2"/>
              <a:buNone/>
            </a:pPr>
            <a:r>
              <a:rPr lang="ru-RU" sz="1600" b="1"/>
              <a:t>Машина термической резки с ЧПУ </a:t>
            </a:r>
          </a:p>
          <a:p>
            <a:pPr algn="ctr" eaLnBrk="1" hangingPunct="1">
              <a:spcBef>
                <a:spcPts val="100"/>
              </a:spcBef>
              <a:buFont typeface="Wingdings" pitchFamily="2" charset="2"/>
              <a:buNone/>
            </a:pPr>
            <a:r>
              <a:rPr lang="ru-RU" sz="1600" b="1"/>
              <a:t>Комета М2-3-1К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400"/>
              <a:t>Оснащена газовым резаком и резаком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400"/>
              <a:t> плазменной резки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400"/>
              <a:t>Позволяет производить раскрой металла</a:t>
            </a:r>
            <a:r>
              <a:rPr lang="ru-RU" sz="140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400"/>
              <a:t>толщиной до</a:t>
            </a:r>
            <a:r>
              <a:rPr lang="ru-RU" sz="1400">
                <a:latin typeface="Arial" charset="0"/>
              </a:rPr>
              <a:t> </a:t>
            </a:r>
            <a:r>
              <a:rPr lang="ru-RU" sz="1400"/>
              <a:t>130 мм</a:t>
            </a:r>
          </a:p>
        </p:txBody>
      </p:sp>
      <p:pic>
        <p:nvPicPr>
          <p:cNvPr id="11" name="Рисунок 10" descr="kometa2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1214422"/>
            <a:ext cx="482515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Рисунок 12" descr="logotip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Соединительная линия уступом 7"/>
          <p:cNvCxnSpPr/>
          <p:nvPr/>
        </p:nvCxnSpPr>
        <p:spPr>
          <a:xfrm flipV="1">
            <a:off x="107504" y="4643446"/>
            <a:ext cx="8607900" cy="1449850"/>
          </a:xfrm>
          <a:prstGeom prst="bentConnector3">
            <a:avLst>
              <a:gd name="adj1" fmla="val 50000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54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/>
              <a:t>МЕХАНИЧЕСКИЙ УЧАСТОК</a:t>
            </a:r>
          </a:p>
        </p:txBody>
      </p:sp>
      <p:sp>
        <p:nvSpPr>
          <p:cNvPr id="21506" name="Содержимое 5"/>
          <p:cNvSpPr>
            <a:spLocks noGrp="1"/>
          </p:cNvSpPr>
          <p:nvPr>
            <p:ph type="body" sz="half" idx="1"/>
          </p:nvPr>
        </p:nvSpPr>
        <p:spPr>
          <a:xfrm>
            <a:off x="457200" y="928688"/>
            <a:ext cx="3827463" cy="55451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400"/>
              <a:t>      Частью производственной базы является механический участок, на котором производится обработка всех необходимых для сборки деталей</a:t>
            </a:r>
            <a:r>
              <a:rPr lang="ru-RU" sz="1400">
                <a:latin typeface="Arial" charset="0"/>
              </a:rPr>
              <a:t> </a:t>
            </a:r>
            <a:r>
              <a:rPr lang="ru-RU" sz="1400"/>
              <a:t>и узлов.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400">
                <a:latin typeface="Arial" charset="0"/>
              </a:rPr>
              <a:t>	</a:t>
            </a:r>
            <a:r>
              <a:rPr lang="ru-RU" sz="1400"/>
              <a:t>На площадях механического участка размещено </a:t>
            </a:r>
            <a:r>
              <a:rPr lang="ru-RU" sz="1400" b="1"/>
              <a:t>более 50 единиц оборудования</a:t>
            </a:r>
            <a:r>
              <a:rPr lang="ru-RU" sz="1400">
                <a:latin typeface="Arial" charset="0"/>
              </a:rPr>
              <a:t>, </a:t>
            </a:r>
            <a:r>
              <a:rPr lang="ru-RU" sz="1400"/>
              <a:t>производственные мощности которого позволяют изготавливать до 250 тонн изделий в год</a:t>
            </a:r>
            <a:r>
              <a:rPr lang="ru-RU" sz="1400">
                <a:latin typeface="Arial" charset="0"/>
              </a:rPr>
              <a:t>.</a:t>
            </a:r>
            <a:r>
              <a:rPr lang="ru-RU" sz="1400"/>
              <a:t> </a:t>
            </a:r>
            <a:endParaRPr lang="ru-RU" sz="1400">
              <a:latin typeface="Arial" charset="0"/>
            </a:endParaRPr>
          </a:p>
        </p:txBody>
      </p:sp>
      <p:pic>
        <p:nvPicPr>
          <p:cNvPr id="21507" name="Рисунок 12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7"/>
          <p:cNvSpPr>
            <a:spLocks/>
          </p:cNvSpPr>
          <p:nvPr/>
        </p:nvSpPr>
        <p:spPr bwMode="auto">
          <a:xfrm>
            <a:off x="4071938" y="4076700"/>
            <a:ext cx="48926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</a:pPr>
            <a:endParaRPr lang="ru-RU" sz="1400" b="1">
              <a:latin typeface="Century Gothic" pitchFamily="34" charset="0"/>
            </a:endParaRPr>
          </a:p>
          <a:p>
            <a:pPr marL="273050" indent="-273050" algn="ctr">
              <a:lnSpc>
                <a:spcPct val="70000"/>
              </a:lnSpc>
              <a:buClr>
                <a:schemeClr val="accent1"/>
              </a:buClr>
              <a:buSzPct val="70000"/>
            </a:pPr>
            <a:r>
              <a:rPr lang="ru-RU" sz="1400" b="1">
                <a:latin typeface="Century Gothic" pitchFamily="34" charset="0"/>
              </a:rPr>
              <a:t>Универсальный токарный станок с </a:t>
            </a:r>
          </a:p>
          <a:p>
            <a:pPr marL="273050" indent="-273050" algn="ctr">
              <a:lnSpc>
                <a:spcPct val="70000"/>
              </a:lnSpc>
              <a:buClr>
                <a:schemeClr val="accent1"/>
              </a:buClr>
              <a:buSzPct val="70000"/>
            </a:pPr>
            <a:r>
              <a:rPr lang="ru-RU" sz="1400" b="1">
                <a:latin typeface="Century Gothic" pitchFamily="34" charset="0"/>
              </a:rPr>
              <a:t>ЧПУ </a:t>
            </a:r>
            <a:r>
              <a:rPr lang="en-US" sz="1400" b="1">
                <a:latin typeface="Century Gothic" pitchFamily="34" charset="0"/>
              </a:rPr>
              <a:t>CTX</a:t>
            </a:r>
            <a:r>
              <a:rPr lang="ru-RU" sz="1400" b="1">
                <a:latin typeface="Century Gothic" pitchFamily="34" charset="0"/>
              </a:rPr>
              <a:t> </a:t>
            </a:r>
            <a:r>
              <a:rPr lang="en-US" sz="1400" b="1">
                <a:latin typeface="Century Gothic" pitchFamily="34" charset="0"/>
              </a:rPr>
              <a:t>310 ecoline</a:t>
            </a:r>
            <a:r>
              <a:rPr lang="ru-RU" sz="1400" b="1">
                <a:latin typeface="Century Gothic" pitchFamily="34" charset="0"/>
              </a:rPr>
              <a:t> с приводными станциями и осью С</a:t>
            </a:r>
            <a:r>
              <a:rPr lang="ru-RU" sz="1400"/>
              <a:t> 	</a:t>
            </a:r>
          </a:p>
          <a:p>
            <a:pPr marL="273050" indent="-273050">
              <a:spcBef>
                <a:spcPct val="5000"/>
              </a:spcBef>
            </a:pPr>
            <a:r>
              <a:rPr lang="ru-RU" sz="1400">
                <a:latin typeface="Century Gothic" pitchFamily="34" charset="0"/>
              </a:rPr>
              <a:t>Максимальный диаметр над </a:t>
            </a:r>
          </a:p>
          <a:p>
            <a:pPr marL="273050" indent="-273050">
              <a:spcBef>
                <a:spcPct val="5000"/>
              </a:spcBef>
            </a:pPr>
            <a:r>
              <a:rPr lang="ru-RU" sz="1400">
                <a:latin typeface="Century Gothic" pitchFamily="34" charset="0"/>
              </a:rPr>
              <a:t>станиной - 330 мм </a:t>
            </a:r>
          </a:p>
          <a:p>
            <a:pPr marL="273050" indent="-273050">
              <a:spcBef>
                <a:spcPct val="5000"/>
              </a:spcBef>
            </a:pPr>
            <a:r>
              <a:rPr lang="ru-RU" sz="1400">
                <a:latin typeface="Century Gothic" pitchFamily="34" charset="0"/>
              </a:rPr>
              <a:t>Максимальный диаметр </a:t>
            </a:r>
          </a:p>
          <a:p>
            <a:pPr marL="273050" indent="-273050">
              <a:spcBef>
                <a:spcPct val="5000"/>
              </a:spcBef>
            </a:pPr>
            <a:r>
              <a:rPr lang="ru-RU" sz="1400">
                <a:latin typeface="Century Gothic" pitchFamily="34" charset="0"/>
              </a:rPr>
              <a:t>над направляющими X  - 260 мм </a:t>
            </a:r>
          </a:p>
          <a:p>
            <a:pPr marL="273050" indent="-273050">
              <a:spcBef>
                <a:spcPct val="5000"/>
              </a:spcBef>
            </a:pPr>
            <a:r>
              <a:rPr lang="ru-RU" sz="1400">
                <a:latin typeface="Century Gothic" pitchFamily="34" charset="0"/>
              </a:rPr>
              <a:t>Максимальный диаметр </a:t>
            </a:r>
          </a:p>
          <a:p>
            <a:pPr marL="273050" indent="-273050">
              <a:spcBef>
                <a:spcPct val="5000"/>
              </a:spcBef>
            </a:pPr>
            <a:r>
              <a:rPr lang="ru-RU" sz="1400">
                <a:latin typeface="Century Gothic" pitchFamily="34" charset="0"/>
              </a:rPr>
              <a:t>обработки - 200 мм </a:t>
            </a:r>
          </a:p>
          <a:p>
            <a:pPr marL="273050" indent="-273050">
              <a:spcBef>
                <a:spcPct val="5000"/>
              </a:spcBef>
            </a:pPr>
            <a:r>
              <a:rPr lang="ru-RU" sz="1400">
                <a:latin typeface="Century Gothic" pitchFamily="34" charset="0"/>
              </a:rPr>
              <a:t>Продольный ход (Z)  - 455 мм </a:t>
            </a:r>
            <a:endParaRPr lang="en-US" sz="1400">
              <a:latin typeface="Century Gothic" pitchFamily="34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ru-RU" sz="1400">
              <a:latin typeface="Century Gothic" pitchFamily="34" charset="0"/>
            </a:endParaRPr>
          </a:p>
        </p:txBody>
      </p:sp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268760"/>
            <a:ext cx="445452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Соединительная линия уступом 7"/>
          <p:cNvCxnSpPr/>
          <p:nvPr/>
        </p:nvCxnSpPr>
        <p:spPr>
          <a:xfrm rot="10800000" flipV="1">
            <a:off x="107504" y="3933056"/>
            <a:ext cx="8640960" cy="2664296"/>
          </a:xfrm>
          <a:prstGeom prst="bentConnector3">
            <a:avLst>
              <a:gd name="adj1" fmla="val 54254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Содержимое 9"/>
          <p:cNvSpPr>
            <a:spLocks noGrp="1"/>
          </p:cNvSpPr>
          <p:nvPr>
            <p:ph sz="quarter" idx="4294967295"/>
          </p:nvPr>
        </p:nvSpPr>
        <p:spPr>
          <a:xfrm>
            <a:off x="179388" y="260350"/>
            <a:ext cx="4679950" cy="62134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/>
            <a:endParaRPr lang="ru-RU" sz="1000"/>
          </a:p>
          <a:p>
            <a:pPr eaLnBrk="1" hangingPunct="1">
              <a:buFont typeface="Wingdings" pitchFamily="2" charset="2"/>
              <a:buNone/>
            </a:pPr>
            <a:endParaRPr lang="ru-RU" sz="1000"/>
          </a:p>
          <a:p>
            <a:pPr eaLnBrk="1" hangingPunct="1">
              <a:buFont typeface="Wingdings" pitchFamily="2" charset="2"/>
              <a:buNone/>
            </a:pPr>
            <a:r>
              <a:rPr lang="ru-RU" sz="1000" b="1"/>
              <a:t>                                             </a:t>
            </a:r>
          </a:p>
          <a:p>
            <a:pPr eaLnBrk="1" hangingPunct="1">
              <a:buFont typeface="Wingdings" pitchFamily="2" charset="2"/>
              <a:buNone/>
            </a:pPr>
            <a:endParaRPr lang="ru-RU" sz="1000" b="1"/>
          </a:p>
          <a:p>
            <a:pPr eaLnBrk="1" hangingPunct="1">
              <a:buFont typeface="Wingdings" pitchFamily="2" charset="2"/>
              <a:buNone/>
            </a:pPr>
            <a:endParaRPr lang="ru-RU" sz="1000" b="1"/>
          </a:p>
          <a:p>
            <a:pPr eaLnBrk="1" hangingPunct="1">
              <a:buFont typeface="Wingdings" pitchFamily="2" charset="2"/>
              <a:buNone/>
            </a:pPr>
            <a:endParaRPr lang="ru-RU" sz="1000" b="1"/>
          </a:p>
          <a:p>
            <a:pPr eaLnBrk="1" hangingPunct="1">
              <a:buFont typeface="Wingdings" pitchFamily="2" charset="2"/>
              <a:buNone/>
            </a:pPr>
            <a:endParaRPr lang="ru-RU" sz="1000" b="1"/>
          </a:p>
          <a:p>
            <a:pPr eaLnBrk="1" hangingPunct="1">
              <a:buFont typeface="Wingdings" pitchFamily="2" charset="2"/>
              <a:buNone/>
            </a:pPr>
            <a:endParaRPr lang="ru-RU" sz="1000" b="1"/>
          </a:p>
          <a:p>
            <a:pPr eaLnBrk="1" hangingPunct="1">
              <a:buFont typeface="Wingdings" pitchFamily="2" charset="2"/>
              <a:buNone/>
            </a:pPr>
            <a:endParaRPr lang="ru-RU" sz="1000" b="1"/>
          </a:p>
          <a:p>
            <a:pPr eaLnBrk="1" hangingPunct="1">
              <a:buFont typeface="Wingdings" pitchFamily="2" charset="2"/>
              <a:buNone/>
            </a:pPr>
            <a:endParaRPr lang="ru-RU" sz="1000" b="1"/>
          </a:p>
          <a:p>
            <a:pPr algn="ctr" eaLnBrk="1" hangingPunct="1">
              <a:buFont typeface="Wingdings" pitchFamily="2" charset="2"/>
              <a:buNone/>
            </a:pPr>
            <a:r>
              <a:rPr lang="ru-RU" sz="1600" b="1"/>
              <a:t>Станок токарный с ЧПУ 16А20Ф3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400"/>
              <a:t>Наибольший диаметр изделия, 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ru-RU" sz="1400"/>
              <a:t>устанавливаемого над станиной - 500 мм 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ru-RU" sz="1400"/>
              <a:t>Наибольший диаметр обрабатываемого изделия: 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§"/>
            </a:pPr>
            <a:r>
              <a:rPr lang="ru-RU" sz="1400"/>
              <a:t>над станиной 320 мм 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Char char="§"/>
            </a:pPr>
            <a:r>
              <a:rPr lang="ru-RU" sz="1400"/>
              <a:t>над суппортом 200 мм 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ru-RU" sz="1400"/>
              <a:t>Наибольшая длина устанавливаемого изделия в центрах - 1000 мм</a:t>
            </a:r>
            <a:endParaRPr lang="en-US" sz="1400"/>
          </a:p>
          <a:p>
            <a:pPr eaLnBrk="1" hangingPunct="1">
              <a:buFont typeface="Wingdings" pitchFamily="2" charset="2"/>
              <a:buNone/>
            </a:pPr>
            <a:endParaRPr lang="en-US" sz="1200"/>
          </a:p>
          <a:p>
            <a:pPr eaLnBrk="1" hangingPunct="1"/>
            <a:endParaRPr lang="en-US" sz="1200"/>
          </a:p>
        </p:txBody>
      </p:sp>
      <p:pic>
        <p:nvPicPr>
          <p:cNvPr id="22530" name="Рисунок 12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Содержимое 5"/>
          <p:cNvSpPr>
            <a:spLocks/>
          </p:cNvSpPr>
          <p:nvPr/>
        </p:nvSpPr>
        <p:spPr bwMode="auto">
          <a:xfrm>
            <a:off x="4572000" y="260350"/>
            <a:ext cx="4319588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ru-RU" sz="1600" b="1" dirty="0">
                <a:latin typeface="+mn-lt"/>
              </a:rPr>
              <a:t>Вертикально-фрезерный с ЧПУ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ru-RU" sz="1400" dirty="0">
                <a:latin typeface="+mn-lt"/>
              </a:rPr>
              <a:t>На станке обрабатываются детали и узлы. </a:t>
            </a:r>
          </a:p>
          <a:p>
            <a:pPr marL="273050" indent="-273050">
              <a:defRPr/>
            </a:pPr>
            <a:r>
              <a:rPr lang="ru-RU" sz="1400" dirty="0">
                <a:latin typeface="+mn-lt"/>
              </a:rPr>
              <a:t>Класс точности 6Н11 — Н;</a:t>
            </a:r>
          </a:p>
          <a:p>
            <a:pPr marL="273050" indent="-273050">
              <a:defRPr/>
            </a:pPr>
            <a:r>
              <a:rPr lang="ru-RU" sz="1400" dirty="0">
                <a:latin typeface="+mn-lt"/>
              </a:rPr>
              <a:t>Рабочий стол — 1000 на 250 мм;</a:t>
            </a:r>
          </a:p>
          <a:p>
            <a:pPr marL="273050" indent="-273050">
              <a:defRPr/>
            </a:pPr>
            <a:r>
              <a:rPr lang="ru-RU" sz="1400" dirty="0">
                <a:latin typeface="+mn-lt"/>
              </a:rPr>
              <a:t>Мощность электродвигателя главного </a:t>
            </a:r>
          </a:p>
          <a:p>
            <a:pPr marL="273050" indent="-273050">
              <a:defRPr/>
            </a:pPr>
            <a:r>
              <a:rPr lang="ru-RU" sz="1400" dirty="0">
                <a:latin typeface="+mn-lt"/>
              </a:rPr>
              <a:t>привода - 4 кВт;</a:t>
            </a:r>
          </a:p>
          <a:p>
            <a:pPr marL="273050" indent="-273050">
              <a:defRPr/>
            </a:pPr>
            <a:r>
              <a:rPr lang="ru-RU" sz="1400" dirty="0">
                <a:latin typeface="+mn-lt"/>
              </a:rPr>
              <a:t>Частота вращения шпинделя — от 65 до 1800</a:t>
            </a:r>
          </a:p>
          <a:p>
            <a:pPr marL="273050" indent="-273050">
              <a:defRPr/>
            </a:pPr>
            <a:r>
              <a:rPr lang="ru-RU" sz="1400" dirty="0">
                <a:latin typeface="+mn-lt"/>
              </a:rPr>
              <a:t> об/мин;</a:t>
            </a:r>
          </a:p>
          <a:p>
            <a:pPr marL="273050" indent="-273050">
              <a:defRPr/>
            </a:pPr>
            <a:r>
              <a:rPr lang="ru-RU" sz="1400" dirty="0">
                <a:latin typeface="+mn-lt"/>
              </a:rPr>
              <a:t>Вес 6Н11 — 2100 кг.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endParaRPr lang="ru-RU" sz="1400" dirty="0">
              <a:latin typeface="Century Gothic" pitchFamily="34" charset="0"/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>
            <a:off x="-2034" y="4377804"/>
            <a:ext cx="8640961" cy="2016224"/>
          </a:xfrm>
          <a:prstGeom prst="bentConnector3">
            <a:avLst>
              <a:gd name="adj1" fmla="val 55527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3" name="Рисунок 8" descr="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2875"/>
            <a:ext cx="4213225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11" descr="ЧПУ_fot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2143125"/>
            <a:ext cx="38671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549275"/>
            <a:ext cx="4762500" cy="6334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1600" b="1" cap="none">
                <a:solidFill>
                  <a:schemeClr val="tx1"/>
                </a:solidFill>
              </a:rPr>
              <a:t>СТАНОК КРУГЛОШЛИФОВАЛЬНЫЙ ЦЕНТРОВОЙ УНИВЕРСАЛЬНЫЙ ВШ-152РВ-01</a:t>
            </a:r>
            <a:br>
              <a:rPr lang="ru-RU" sz="1600" b="1" cap="none"/>
            </a:br>
            <a:endParaRPr lang="ru-RU" sz="1600" cap="none"/>
          </a:p>
        </p:txBody>
      </p:sp>
      <p:sp>
        <p:nvSpPr>
          <p:cNvPr id="23554" name="Содержимое 6"/>
          <p:cNvSpPr>
            <a:spLocks noGrp="1"/>
          </p:cNvSpPr>
          <p:nvPr>
            <p:ph sz="quarter" idx="1"/>
          </p:nvPr>
        </p:nvSpPr>
        <p:spPr>
          <a:xfrm>
            <a:off x="395288" y="836613"/>
            <a:ext cx="3779837" cy="4694237"/>
          </a:xfrm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ru-RU" sz="1200" b="1"/>
          </a:p>
          <a:p>
            <a:pPr>
              <a:buFont typeface="Wingdings" pitchFamily="2" charset="2"/>
              <a:buNone/>
            </a:pPr>
            <a:r>
              <a:rPr lang="ru-RU" sz="1400"/>
              <a:t>Станок предназначен для шлифования</a:t>
            </a:r>
          </a:p>
          <a:p>
            <a:pPr>
              <a:buFont typeface="Wingdings" pitchFamily="2" charset="2"/>
              <a:buNone/>
            </a:pPr>
            <a:r>
              <a:rPr lang="ru-RU" sz="1400"/>
              <a:t>наружных поверхностей тел вращения</a:t>
            </a:r>
          </a:p>
          <a:p>
            <a:pPr>
              <a:buFont typeface="Wingdings" pitchFamily="2" charset="2"/>
              <a:buNone/>
            </a:pPr>
            <a:r>
              <a:rPr lang="ru-RU" sz="1400"/>
              <a:t>из различных материалов методом</a:t>
            </a:r>
          </a:p>
          <a:p>
            <a:pPr>
              <a:buFont typeface="Wingdings" pitchFamily="2" charset="2"/>
              <a:buNone/>
            </a:pPr>
            <a:r>
              <a:rPr lang="ru-RU" sz="1400"/>
              <a:t>врезного и продольного шлифования</a:t>
            </a:r>
          </a:p>
          <a:p>
            <a:pPr>
              <a:buFont typeface="Wingdings" pitchFamily="2" charset="2"/>
              <a:buNone/>
            </a:pPr>
            <a:r>
              <a:rPr lang="ru-RU" sz="1400"/>
              <a:t>деталей в центрах и патроне.</a:t>
            </a:r>
            <a:br>
              <a:rPr lang="ru-RU" sz="1400"/>
            </a:br>
            <a:r>
              <a:rPr lang="ru-RU" sz="1200"/>
              <a:t>      </a:t>
            </a:r>
            <a:endParaRPr lang="ru-RU" sz="1400"/>
          </a:p>
          <a:p>
            <a:pPr>
              <a:buFont typeface="Wingdings" pitchFamily="2" charset="2"/>
              <a:buNone/>
            </a:pPr>
            <a:r>
              <a:rPr lang="ru-RU" sz="1400"/>
              <a:t>Точность обработки: </a:t>
            </a:r>
          </a:p>
          <a:p>
            <a:r>
              <a:rPr lang="ru-RU" sz="1400"/>
              <a:t>в центрах круглость, мм 0,001</a:t>
            </a:r>
          </a:p>
          <a:p>
            <a:pPr>
              <a:buFont typeface="Wingdings" pitchFamily="2" charset="2"/>
              <a:buNone/>
            </a:pPr>
            <a:r>
              <a:rPr lang="ru-RU" sz="1400"/>
              <a:t>Точность обработки: </a:t>
            </a:r>
          </a:p>
          <a:p>
            <a:r>
              <a:rPr lang="ru-RU" sz="1400"/>
              <a:t>в патроне круглость, мм 0,0016</a:t>
            </a:r>
            <a:br>
              <a:rPr lang="ru-RU" sz="1400"/>
            </a:br>
            <a:endParaRPr lang="ru-RU" sz="1400"/>
          </a:p>
          <a:p>
            <a:pPr>
              <a:buFont typeface="Wingdings" pitchFamily="2" charset="2"/>
              <a:buNone/>
            </a:pPr>
            <a:r>
              <a:rPr lang="ru-RU" sz="1400"/>
              <a:t>Чистота обработки, мкм</a:t>
            </a:r>
          </a:p>
          <a:p>
            <a:r>
              <a:rPr lang="ru-RU" sz="1400"/>
              <a:t>для наружной 0,16</a:t>
            </a:r>
          </a:p>
          <a:p>
            <a:r>
              <a:rPr lang="ru-RU" sz="1400"/>
              <a:t>для внутренней 0,32</a:t>
            </a:r>
          </a:p>
          <a:p>
            <a:r>
              <a:rPr lang="ru-RU" sz="1400"/>
              <a:t>для торцевой 0,63</a:t>
            </a:r>
            <a:br>
              <a:rPr lang="ru-RU" sz="1400"/>
            </a:br>
            <a:endParaRPr lang="ru-RU" sz="1400"/>
          </a:p>
        </p:txBody>
      </p:sp>
      <p:pic>
        <p:nvPicPr>
          <p:cNvPr id="23555" name="Рисунок 12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2" descr="1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1125538"/>
            <a:ext cx="54610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7" descr="logotip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5876925"/>
            <a:ext cx="4429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12"/>
          <p:cNvSpPr>
            <a:spLocks noGrp="1"/>
          </p:cNvSpPr>
          <p:nvPr>
            <p:ph type="body" sz="half" idx="4294967295"/>
          </p:nvPr>
        </p:nvSpPr>
        <p:spPr>
          <a:xfrm>
            <a:off x="179388" y="4005263"/>
            <a:ext cx="4017962" cy="22606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ru-RU" sz="1400" b="1"/>
          </a:p>
          <a:p>
            <a:pPr algn="ctr">
              <a:buFont typeface="Wingdings" pitchFamily="2" charset="2"/>
              <a:buNone/>
            </a:pPr>
            <a:r>
              <a:rPr lang="ru-RU" sz="1600" b="1"/>
              <a:t>Токарный  станок</a:t>
            </a:r>
            <a:r>
              <a:rPr lang="ru-RU" sz="1400"/>
              <a:t> </a:t>
            </a:r>
          </a:p>
          <a:p>
            <a:pPr>
              <a:buFont typeface="Wingdings" pitchFamily="2" charset="2"/>
              <a:buNone/>
            </a:pPr>
            <a:r>
              <a:rPr lang="ru-RU" sz="1400"/>
              <a:t>      Изготовление валов, осей, втулок, резьбовых деталей, крышек,   фланцев и др. тел вращения, </a:t>
            </a:r>
          </a:p>
          <a:p>
            <a:pPr>
              <a:buFont typeface="Wingdings" pitchFamily="2" charset="2"/>
              <a:buNone/>
            </a:pPr>
            <a:r>
              <a:rPr lang="ru-RU" sz="1400"/>
              <a:t>      Габариты деталей </a:t>
            </a:r>
          </a:p>
          <a:p>
            <a:pPr>
              <a:buFont typeface="Wingdings" pitchFamily="2" charset="2"/>
              <a:buNone/>
            </a:pPr>
            <a:r>
              <a:rPr lang="ru-RU" sz="1400"/>
              <a:t>     до Ø630х3000 мм. – над станиной,                до Ø 350*3000 мм. – над суппортом</a:t>
            </a:r>
          </a:p>
          <a:p>
            <a:pPr>
              <a:buFont typeface="Wingdings" pitchFamily="2" charset="2"/>
              <a:buNone/>
            </a:pPr>
            <a:endParaRPr lang="ru-RU" sz="1400"/>
          </a:p>
        </p:txBody>
      </p:sp>
      <p:sp>
        <p:nvSpPr>
          <p:cNvPr id="24579" name="Содержимое 2"/>
          <p:cNvSpPr>
            <a:spLocks/>
          </p:cNvSpPr>
          <p:nvPr/>
        </p:nvSpPr>
        <p:spPr bwMode="auto">
          <a:xfrm>
            <a:off x="4427538" y="115888"/>
            <a:ext cx="4465637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sz="1600" b="1">
                <a:latin typeface="Century Gothic" pitchFamily="34" charset="0"/>
              </a:rPr>
              <a:t>Станок координатно-расточной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sz="1400">
                <a:latin typeface="Century Gothic" pitchFamily="34" charset="0"/>
              </a:rPr>
              <a:t>      Выполняет следующие операции: сверление, расточка отверстий глухих и сквозных; зенкерование, нарезание резьбы; подрезка торцов заготовок; торцевое и цилиндрическое фрезерование и т. д. </a:t>
            </a:r>
          </a:p>
          <a:p>
            <a:pPr marL="273050" indent="-273050"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sz="1400">
                <a:latin typeface="Century Gothic" pitchFamily="34" charset="0"/>
              </a:rPr>
              <a:t>      Наибольший диаметр сверления в стали  45 - 30мм</a:t>
            </a:r>
          </a:p>
          <a:p>
            <a:pPr marL="273050" indent="-273050"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sz="1400">
                <a:latin typeface="Century Gothic" pitchFamily="34" charset="0"/>
              </a:rPr>
              <a:t>      Наибольший диаметр расточки в стали     45 - 10...250мм</a:t>
            </a:r>
          </a:p>
          <a:p>
            <a:pPr marL="273050" indent="-273050"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sz="1400">
                <a:latin typeface="Century Gothic" pitchFamily="34" charset="0"/>
              </a:rPr>
              <a:t>      Габариты стола  710*400 мм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ru-RU" sz="1200">
              <a:latin typeface="Century Gothic" pitchFamily="34" charset="0"/>
            </a:endParaRP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flipV="1">
            <a:off x="107504" y="2708920"/>
            <a:ext cx="8640960" cy="1080120"/>
          </a:xfrm>
          <a:prstGeom prst="bentConnector3">
            <a:avLst>
              <a:gd name="adj1" fmla="val 50000"/>
            </a:avLst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1" name="Рисунок 9" descr="п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733675"/>
            <a:ext cx="3059112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10" descr="1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3375"/>
            <a:ext cx="436880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3251</TotalTime>
  <Words>2761</Words>
  <Application>Microsoft Office PowerPoint</Application>
  <PresentationFormat>Экран (4:3)</PresentationFormat>
  <Paragraphs>463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Bicubik</vt:lpstr>
      <vt:lpstr>Calibri</vt:lpstr>
      <vt:lpstr>Century Gothic</vt:lpstr>
      <vt:lpstr>Furore</vt:lpstr>
      <vt:lpstr>Wingdings</vt:lpstr>
      <vt:lpstr>Wingdings 2</vt:lpstr>
      <vt:lpstr>Эркер</vt:lpstr>
      <vt:lpstr>Презентация PowerPoint</vt:lpstr>
      <vt:lpstr>  О ПРЕДПРИЯТИИ</vt:lpstr>
      <vt:lpstr>НАШИ ВОЗМОЖНОСТИ</vt:lpstr>
      <vt:lpstr>СТРУКТУРА ПРОИЗВОДСТВА</vt:lpstr>
      <vt:lpstr>ЗАГОТОВИТЕЛЬНЫЙ УЧАСТОК</vt:lpstr>
      <vt:lpstr>МЕХАНИЧЕСКИЙ УЧАСТОК</vt:lpstr>
      <vt:lpstr>Презентация PowerPoint</vt:lpstr>
      <vt:lpstr>СТАНОК КРУГЛОШЛИФОВАЛЬНЫЙ ЦЕНТРОВОЙ УНИВЕРСАЛЬНЫЙ ВШ-152РВ-01 </vt:lpstr>
      <vt:lpstr>Презентация PowerPoint</vt:lpstr>
      <vt:lpstr>Презентация PowerPoint</vt:lpstr>
      <vt:lpstr>Презентация PowerPoint</vt:lpstr>
      <vt:lpstr>МЕХАНОСБОРОЧНЫЙ УЧАСТОК</vt:lpstr>
      <vt:lpstr>Дробеструйная камера</vt:lpstr>
      <vt:lpstr>ОКРАСОЧНАЯ КАМЕРА с водяной завесой и сухой фильтрацией габариты: L- 5000 мм*B- 2300 мм* H- 1700 мм</vt:lpstr>
      <vt:lpstr>Презентация PowerPoint</vt:lpstr>
      <vt:lpstr>Презентация PowerPoint</vt:lpstr>
      <vt:lpstr>УЧАСТОК НАЛАДКИ</vt:lpstr>
      <vt:lpstr>ТЕХНОЛОГИЧЕСКИЕ И КОНСТРУКТОРСКИЕ ПОДРАЗДЕЛЕНИЯ</vt:lpstr>
      <vt:lpstr>СБОРОЧНО-СВАРОЧНЫЙ УЧАСТОК </vt:lpstr>
      <vt:lpstr>Презентация PowerPoint</vt:lpstr>
      <vt:lpstr>Презентация PowerPoint</vt:lpstr>
      <vt:lpstr>Презентация PowerPoint</vt:lpstr>
      <vt:lpstr>УСТАНОВКА ГАЗОДИНАМИЧЕСКОГО НАПЫЛЕНИЯ </vt:lpstr>
      <vt:lpstr>УЧАСТОК СЕРИЙНОЙ ПРОДУКЦИИ</vt:lpstr>
      <vt:lpstr>Презентация PowerPoint</vt:lpstr>
      <vt:lpstr>Проектирование и изготовление гидравлических цилиндров и станций</vt:lpstr>
      <vt:lpstr>СТАНОК–ПОЛУАВТОМАТ ГОРЯЧЕЙ НАВИВКИ ПРУЖИН УНИВЕРСАЛЬНЫЙ С ЧПУ, L = 900мм</vt:lpstr>
      <vt:lpstr>СТАНОК-ПОЛУАВТОМАТ ГОРЯЧЕЙ НАВИВКИ ПРУЖИН УНИВЕРСАЛЬНЫЙ С ЧПУ, L = 400 ММ СНПУ-400/150</vt:lpstr>
      <vt:lpstr> СТАНОК ШЛИФОВКИ ТОРЦЕВ ПРУЖИН  УНИВЕРСАЛЬНЫЙ С ПУ</vt:lpstr>
      <vt:lpstr> СТАНОК-ПОЛУАВТОМАТ ШЛИФОВКИ ТОРЦЕВ ПРУЖИН  ДВУХШПИНДЕЛЬНЫЙ УНИВЕРСАЛЬНЫЙ С ПУ</vt:lpstr>
      <vt:lpstr>Презентация PowerPoint</vt:lpstr>
      <vt:lpstr>Презентация PowerPoint</vt:lpstr>
      <vt:lpstr>Презентация PowerPoint</vt:lpstr>
      <vt:lpstr>кооперация</vt:lpstr>
      <vt:lpstr>ПРЕДЛОЖЕНИЯ ДЛЯ СОТРУДНИЧЕСТВА</vt:lpstr>
      <vt:lpstr>КОНТАКТЫ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Кузьмин</dc:creator>
  <cp:lastModifiedBy>Черепахин Дмитрий Александрович</cp:lastModifiedBy>
  <cp:revision>272</cp:revision>
  <cp:lastPrinted>2019-08-19T08:03:20Z</cp:lastPrinted>
  <dcterms:created xsi:type="dcterms:W3CDTF">2017-10-23T04:13:27Z</dcterms:created>
  <dcterms:modified xsi:type="dcterms:W3CDTF">2023-11-29T07:39:30Z</dcterms:modified>
</cp:coreProperties>
</file>